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13" r:id="rId3"/>
    <p:sldId id="257" r:id="rId4"/>
    <p:sldId id="287" r:id="rId5"/>
    <p:sldId id="258" r:id="rId6"/>
    <p:sldId id="261" r:id="rId7"/>
    <p:sldId id="260" r:id="rId8"/>
    <p:sldId id="262" r:id="rId9"/>
    <p:sldId id="263" r:id="rId10"/>
    <p:sldId id="265" r:id="rId11"/>
    <p:sldId id="289" r:id="rId12"/>
    <p:sldId id="294" r:id="rId13"/>
    <p:sldId id="291" r:id="rId14"/>
    <p:sldId id="314" r:id="rId15"/>
    <p:sldId id="295" r:id="rId16"/>
    <p:sldId id="297" r:id="rId17"/>
    <p:sldId id="304" r:id="rId18"/>
    <p:sldId id="305" r:id="rId19"/>
    <p:sldId id="299" r:id="rId20"/>
    <p:sldId id="310" r:id="rId21"/>
    <p:sldId id="301" r:id="rId22"/>
    <p:sldId id="319" r:id="rId23"/>
    <p:sldId id="318" r:id="rId24"/>
    <p:sldId id="317" r:id="rId25"/>
    <p:sldId id="259" r:id="rId26"/>
    <p:sldId id="320" r:id="rId27"/>
    <p:sldId id="316" r:id="rId2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353B"/>
    <a:srgbClr val="F5E0E2"/>
    <a:srgbClr val="FCF7FF"/>
    <a:srgbClr val="685DB4"/>
    <a:srgbClr val="F2E9EF"/>
    <a:srgbClr val="E5E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/>
    <p:restoredTop sz="95859"/>
  </p:normalViewPr>
  <p:slideViewPr>
    <p:cSldViewPr snapToGrid="0" snapToObjects="1">
      <p:cViewPr varScale="1">
        <p:scale>
          <a:sx n="79" d="100"/>
          <a:sy n="79" d="100"/>
        </p:scale>
        <p:origin x="21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77396-65A4-E94C-BFAF-26EFCFB5FBD2}" type="datetimeFigureOut">
              <a:rPr lang="el-GR" smtClean="0"/>
              <a:t>5/5/20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54764-0716-0F47-95E2-C4E0B0C0611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200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3714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569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88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638425-C6C1-F748-8880-D5E95D2D03A5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5DCA6-C1AB-A24D-A30F-04238B09470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898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38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8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132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474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715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para-tert-butyl substituents</a:t>
            </a:r>
            <a:endParaRPr lang="el-GR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7207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54764-0716-0F47-95E2-C4E0B0C06115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636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481980-6CC1-914B-89AF-87225FD1C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7490F8B-19E6-5D4F-AFB7-1404124CD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9CE265-EDA6-674B-BC0A-F1862E0B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7659-02FA-9345-8794-566637D792B3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4A9832-A591-4146-957F-27E874D9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C38E07-A726-4B40-BBE6-E6C98E68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28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557A4B-3C2A-CF42-AA20-CF0B0C2D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3205F22-EEF4-4440-A2DA-CA6F3A585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7DFDB8D-206D-0D47-95DF-E9571DF2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0CB5-0785-7442-8E62-0E36EFA83440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B8BA64-13E0-D842-86CB-4CBD0F49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3F3EF8-64C8-7A46-949C-767B5929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223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F063A6C-A4F8-F944-AD0C-EC8D2F158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582B1DC-9329-8D4C-8635-87ADEA942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416D69B-5077-534E-AD05-F95C23D9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6D34-618C-0D43-B888-B24785A870F8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685976-44E7-BC4D-952E-D8CB8FDB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3457B5-F5C1-7E4A-936B-9AE5531E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139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239BF2-4FE7-D84B-8614-C282D822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2095A4-B3A2-4241-AB59-75E307C90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6A6DBC4-A9EF-ED4F-9566-AD3A2B01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CB17-D181-1740-B326-7995945C1197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22F6EC9-F1BC-0C49-B57B-2A955FB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590C549-A8D9-3346-A63F-89D4B0C30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850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5E9C65-9E67-524E-8BAD-BD05BD36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4384EA8-D045-0E4F-9CBC-B8A16DE4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ECFA6D-175F-CD44-AC9D-3EC108A0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6A80-8367-CE48-A1CF-2609D34AF32B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13AC281-51A6-BB46-8C83-5BB748D8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ACA630D-9853-E84A-A9ED-EF90C17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098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765631-8F14-4D4D-8C40-EA91BF4C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55360D-DD05-FF4F-B04E-DDDC8A998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351B728-3FF9-2E48-AC9C-98FCC5E64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A4753A-FF26-8640-A1F9-5AD65CB79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C8BB-0F09-5C49-B57B-28E4DF46A96C}" type="datetime1">
              <a:rPr lang="el-GR" smtClean="0"/>
              <a:t>5/5/20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175EBD-BB82-A340-A243-BC7A27DE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85BF8D4-AB36-5C4B-B43D-FD53925A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689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556AAD-BDA6-FA41-9A2C-C03DEB8A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84F81BE-E3F6-AC42-88A5-6D63D570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75E2F69-F94E-AE42-A157-DF392AB89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8763B98-0249-154D-BA1F-31B943BA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8E0E5E0-B720-5A41-9FA7-8DDD387A1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8B58D79-4258-B541-91E3-B0799580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E87-3CD9-3347-946F-994059CDD93E}" type="datetime1">
              <a:rPr lang="el-GR" smtClean="0"/>
              <a:t>5/5/20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01EB2ED-6F74-824E-8A19-914536DF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F4B1069-5E3B-E543-90DB-3D70FFCF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683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BBB0D2-75E6-F449-937A-E863CA4B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6A60BF8-9AA0-1C4A-86B8-DA348A21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3462-EFF8-A24F-8597-A43260065E64}" type="datetime1">
              <a:rPr lang="el-GR" smtClean="0"/>
              <a:t>5/5/20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3EF175B-A0E0-8E4A-B272-4FB3EAFE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1AE6A82-C093-2841-9DBC-681C84B3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231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6F88E602-539F-C741-B023-AD1529D3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5ACB-19F3-2943-8998-43D3DED9D101}" type="datetime1">
              <a:rPr lang="el-GR" smtClean="0"/>
              <a:t>5/5/20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7CCECA8-3399-2A47-A66C-4326B206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7D8929E-4AEB-B449-8BDD-79C047FF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28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0989B2-CFFF-3A4E-BA72-FF15D216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61AADC-3E7F-F04B-92BE-5F461199B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640694D-A106-FD41-88CC-D7A3CE0DB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C6AF8E9-46E2-6E40-BFDE-EEF4EBFC2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3020-74BD-1C44-9F89-EA9DA16B09DD}" type="datetime1">
              <a:rPr lang="el-GR" smtClean="0"/>
              <a:t>5/5/20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D71FD48-EF02-6646-94EE-5F73E32B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0913E27-F236-0346-9915-E240C587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979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D0BFAB-57A1-4C4A-AFC4-54A0C58F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B0192F3-33BF-FA44-B34C-F78DE6805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46347A7-14C1-6A4D-B9EE-6C59EDE10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8E222A5-7876-B540-A8E9-43E342FB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EF26-4612-5F45-B395-78B2BC8B1BB0}" type="datetime1">
              <a:rPr lang="el-GR" smtClean="0"/>
              <a:t>5/5/20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B680E8-10C1-AC48-A18E-C2DA7890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A12810F-3076-5C41-985E-3E08AF58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138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4A891ED-2BD7-F440-834C-5EF2CC15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589F37F-313F-1C4D-A677-EF8D38946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FDBF503-3D1A-3B4C-8759-A43CC48E3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5A0A5-095F-634E-86C2-44BB37BA862E}" type="datetime1">
              <a:rPr lang="el-GR" smtClean="0"/>
              <a:t>5/5/20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94427B-DA19-784C-A8F6-6E8929710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9C2A277-CAAE-7D4F-9E18-21410207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F7B39-D506-0449-9B67-4C232A2992E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30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gif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tiff"/><Relationship Id="rId5" Type="http://schemas.openxmlformats.org/officeDocument/2006/relationships/image" Target="../media/image77.jpg"/><Relationship Id="rId4" Type="http://schemas.openxmlformats.org/officeDocument/2006/relationships/image" Target="../media/image7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gregorio.crini@univ-fcomte.fr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3190CB-185E-A64B-876E-C850B8C9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5" y="307114"/>
            <a:ext cx="1215385" cy="1213328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1EFA67D-986A-CE47-B543-F67370B6D27F}"/>
              </a:ext>
            </a:extLst>
          </p:cNvPr>
          <p:cNvSpPr/>
          <p:nvPr/>
        </p:nvSpPr>
        <p:spPr>
          <a:xfrm>
            <a:off x="1607810" y="41234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Crete </a:t>
            </a:r>
          </a:p>
          <a:p>
            <a:r>
              <a:rPr lang="en-US" sz="2400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Chemistry</a:t>
            </a:r>
            <a:endParaRPr lang="el-GR" sz="2400" dirty="0">
              <a:solidFill>
                <a:srgbClr val="9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C24F-FA2A-F74A-B1C9-0E12861F725A}"/>
              </a:ext>
            </a:extLst>
          </p:cNvPr>
          <p:cNvSpPr txBox="1"/>
          <p:nvPr/>
        </p:nvSpPr>
        <p:spPr>
          <a:xfrm>
            <a:off x="5514258" y="5156021"/>
            <a:ext cx="6440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Agapaki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Eleni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1048</a:t>
            </a: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MSc Subject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Metallomacrocycles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Supramolecular Chemistry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Supervisor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Athanasios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Coutsolelos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 Semester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2019-2020</a:t>
            </a:r>
          </a:p>
        </p:txBody>
      </p:sp>
      <p:pic>
        <p:nvPicPr>
          <p:cNvPr id="8" name="Picture 2" descr="ÎÏÎ¿ÏÎ­Î»ÎµÏÎ¼Î± ÎµÎ¹ÎºÏÎ½Î±Ï Î³Î¹Î± host guest chemistry">
            <a:extLst>
              <a:ext uri="{FF2B5EF4-FFF2-40B4-BE49-F238E27FC236}">
                <a16:creationId xmlns:a16="http://schemas.microsoft.com/office/drawing/2014/main" id="{DA722D3D-310D-0645-9681-25DB1C220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392425" y="2345376"/>
            <a:ext cx="3784374" cy="350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FBFC49-EE72-2A4E-8B03-C270418133AC}"/>
              </a:ext>
            </a:extLst>
          </p:cNvPr>
          <p:cNvSpPr txBox="1"/>
          <p:nvPr/>
        </p:nvSpPr>
        <p:spPr>
          <a:xfrm>
            <a:off x="5162338" y="3075057"/>
            <a:ext cx="5705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encapsulation </a:t>
            </a:r>
            <a:endParaRPr lang="el-GR" sz="40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19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10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52961-D609-6644-B38D-F41B098424E6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Cryptands or Cryptates or Crypts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0989A-D738-FC4A-9A92-77DEE6C87C3C}"/>
              </a:ext>
            </a:extLst>
          </p:cNvPr>
          <p:cNvSpPr txBox="1"/>
          <p:nvPr/>
        </p:nvSpPr>
        <p:spPr>
          <a:xfrm>
            <a:off x="8283984" y="598190"/>
            <a:ext cx="3581401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1969, Jean-Marie Lehn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1987- Nobel Prize, Donald J. Cram, Jean-Marie Lehn and Charles J. Pedersen for synthesis of high selectivity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name comes from crypt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encapsulate anions, cations and neutral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crypts contain nitrogen, oxygen and sometimes phosphorus and sulfur atoms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three-dimensional analogues of crown ethers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more expensive and difficult to prepare, but offer much better selectivity and strength of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bonds and electrostatic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solvent extraction, phase transfer catalysis, stabilization of uncommon or reactive oxidation states and the promotion of other improbable reactions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A5BBB4-B556-714A-BFB8-58C7B1FC90A5}"/>
              </a:ext>
            </a:extLst>
          </p:cNvPr>
          <p:cNvSpPr txBox="1"/>
          <p:nvPr/>
        </p:nvSpPr>
        <p:spPr>
          <a:xfrm>
            <a:off x="-5479" y="6291636"/>
            <a:ext cx="12095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Jean-Marie Lehn, Accounts Of Chemical Research, Volume 11, Number 2,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Cryptates: The Chemistry of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Macropolycyclic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chemistry- I (Nature Of Bonding And Stereochemistry) , Module 11: Crown Ethers, Complexes And Cryptands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Luigi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Fabbrizzi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Pavia, Italy).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Cryptands and Cryptates</a:t>
            </a:r>
          </a:p>
        </p:txBody>
      </p:sp>
      <p:pic>
        <p:nvPicPr>
          <p:cNvPr id="12" name="Εικόνα 11" descr="Εικόνα που περιέχει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6D4AE5D5-E6CA-374A-B6FD-331217F64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1" y="1885058"/>
            <a:ext cx="7950200" cy="2705100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35DDAA9-3A0C-8246-A848-D69DC801A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98"/>
          <a:stretch/>
        </p:blipFill>
        <p:spPr>
          <a:xfrm>
            <a:off x="876650" y="1384044"/>
            <a:ext cx="6763265" cy="4397966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0AE81C2-816B-044C-9E07-8847173C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052" y="1585237"/>
            <a:ext cx="5201058" cy="3149800"/>
          </a:xfrm>
          <a:prstGeom prst="rect">
            <a:avLst/>
          </a:prstGeom>
        </p:spPr>
      </p:pic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15A6E249-81E9-B947-AA50-99C6C888DE5B}"/>
              </a:ext>
            </a:extLst>
          </p:cNvPr>
          <p:cNvGrpSpPr/>
          <p:nvPr/>
        </p:nvGrpSpPr>
        <p:grpSpPr>
          <a:xfrm>
            <a:off x="3161384" y="1416371"/>
            <a:ext cx="2193800" cy="3800263"/>
            <a:chOff x="3202948" y="1457934"/>
            <a:chExt cx="2193800" cy="3800263"/>
          </a:xfrm>
        </p:grpSpPr>
        <p:pic>
          <p:nvPicPr>
            <p:cNvPr id="8" name="Εικόνα 7" descr="Εικόνα που περιέχει άνδρας, άτομο, γραβάτα, ντύσιμ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C8E42E8B-5D0E-294A-AC87-A730747E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2948" y="1457934"/>
              <a:ext cx="2193800" cy="31339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2DA583-D529-344B-A52A-2CB0F9C33256}"/>
                </a:ext>
              </a:extLst>
            </p:cNvPr>
            <p:cNvSpPr txBox="1"/>
            <p:nvPr/>
          </p:nvSpPr>
          <p:spPr>
            <a:xfrm>
              <a:off x="3479751" y="4611866"/>
              <a:ext cx="1640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Donald J. Cram</a:t>
              </a: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carcerands</a:t>
              </a:r>
              <a:endParaRPr lang="el-GR" b="1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3FF548DF-F375-9B40-B082-3983D1BE42E3}"/>
              </a:ext>
            </a:extLst>
          </p:cNvPr>
          <p:cNvGrpSpPr/>
          <p:nvPr/>
        </p:nvGrpSpPr>
        <p:grpSpPr>
          <a:xfrm>
            <a:off x="675760" y="1416371"/>
            <a:ext cx="2081171" cy="3800263"/>
            <a:chOff x="717324" y="1457934"/>
            <a:chExt cx="2081171" cy="3800263"/>
          </a:xfrm>
        </p:grpSpPr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D991FDB5-A163-824E-83D7-B5A879090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17324" y="1457934"/>
              <a:ext cx="2081171" cy="31339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5BCC67-F556-4442-9ECD-1741739FF163}"/>
                </a:ext>
              </a:extLst>
            </p:cNvPr>
            <p:cNvSpPr txBox="1"/>
            <p:nvPr/>
          </p:nvSpPr>
          <p:spPr>
            <a:xfrm>
              <a:off x="880105" y="4611866"/>
              <a:ext cx="17556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Jean-Marie Lehn</a:t>
              </a:r>
              <a:endParaRPr lang="el-G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cryptands</a:t>
              </a:r>
              <a:endParaRPr lang="el-GR" b="1" dirty="0"/>
            </a:p>
          </p:txBody>
        </p:sp>
      </p:grp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52EDDEC5-D178-A64A-BC45-00C06D1264B1}"/>
              </a:ext>
            </a:extLst>
          </p:cNvPr>
          <p:cNvGrpSpPr/>
          <p:nvPr/>
        </p:nvGrpSpPr>
        <p:grpSpPr>
          <a:xfrm>
            <a:off x="5667282" y="1416371"/>
            <a:ext cx="2193800" cy="3780331"/>
            <a:chOff x="5708846" y="1457934"/>
            <a:chExt cx="2193800" cy="3780331"/>
          </a:xfrm>
        </p:grpSpPr>
        <p:pic>
          <p:nvPicPr>
            <p:cNvPr id="6" name="Εικόνα 5" descr="Εικόνα που περιέχει άτομο, άνδρας, φωτογραφία, γυαλιά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C0E69AF5-8151-C847-88CE-833A743D1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8846" y="1457934"/>
              <a:ext cx="2193800" cy="3134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22AB24-1159-6C48-9BCA-26EAEB244D55}"/>
                </a:ext>
              </a:extLst>
            </p:cNvPr>
            <p:cNvSpPr txBox="1"/>
            <p:nvPr/>
          </p:nvSpPr>
          <p:spPr>
            <a:xfrm>
              <a:off x="5903495" y="4591934"/>
              <a:ext cx="1781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Charles Pedersen</a:t>
              </a: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rown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ethers</a:t>
              </a:r>
              <a:endParaRPr lang="el-G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049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11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BF748-8DCA-314D-BA82-59258FA08AF4}"/>
              </a:ext>
            </a:extLst>
          </p:cNvPr>
          <p:cNvSpPr txBox="1"/>
          <p:nvPr/>
        </p:nvSpPr>
        <p:spPr>
          <a:xfrm>
            <a:off x="8191499" y="1001038"/>
            <a:ext cx="3581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 Collet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Jacqueline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Gabard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symmetric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cyclotribenzylene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(CTB) units connected by three bridges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cryptophanes exhibit two diastereomeric forms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encapsulating many types of small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molecular recognition 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carry out reactions that would otherwise be difficult to run under normal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of hydrogen gas for potential use in fuel cell automobiles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9F495-28E8-3D40-91CB-7F79165F15A6}"/>
              </a:ext>
            </a:extLst>
          </p:cNvPr>
          <p:cNvSpPr txBox="1"/>
          <p:nvPr/>
        </p:nvSpPr>
        <p:spPr>
          <a:xfrm>
            <a:off x="0" y="638728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El-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K Travis Holman,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Cryptophanes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Taratula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Aru Hill, Najat S. Khan, Patrick J. Carroll &amp; Ivan J.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Dmochowski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(2010).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Crystallographic observation of 'induced fit' in a cryptophane host–guest model system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106C6F60-3E5E-4249-BD75-C33EF27F7C22}"/>
              </a:ext>
            </a:extLst>
          </p:cNvPr>
          <p:cNvGrpSpPr/>
          <p:nvPr/>
        </p:nvGrpSpPr>
        <p:grpSpPr>
          <a:xfrm>
            <a:off x="175137" y="1411101"/>
            <a:ext cx="7650729" cy="4359057"/>
            <a:chOff x="357952" y="1244521"/>
            <a:chExt cx="7650729" cy="4359057"/>
          </a:xfrm>
        </p:grpSpPr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476780A9-C823-2049-A151-2F0565AA5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952" y="1244521"/>
              <a:ext cx="7650729" cy="37127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7A7EBA-5EE5-6A4E-B87B-019311C68BDA}"/>
                </a:ext>
              </a:extLst>
            </p:cNvPr>
            <p:cNvSpPr txBox="1"/>
            <p:nvPr/>
          </p:nvSpPr>
          <p:spPr>
            <a:xfrm>
              <a:off x="419100" y="4957247"/>
              <a:ext cx="7406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three methods for cryptophane synthesis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(A) template method, (B) two-step method, and (C) capping method.</a:t>
              </a: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2EEBAC02-1871-174F-A8F7-C16DCF31945F}"/>
              </a:ext>
            </a:extLst>
          </p:cNvPr>
          <p:cNvGrpSpPr/>
          <p:nvPr/>
        </p:nvGrpSpPr>
        <p:grpSpPr>
          <a:xfrm>
            <a:off x="1168400" y="2916146"/>
            <a:ext cx="4927600" cy="2024155"/>
            <a:chOff x="1168400" y="2916146"/>
            <a:chExt cx="4927600" cy="2024155"/>
          </a:xfrm>
          <a:solidFill>
            <a:schemeClr val="bg1">
              <a:alpha val="88000"/>
            </a:schemeClr>
          </a:solidFill>
        </p:grpSpPr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ED1EC99F-9197-B44D-B2BA-D04693B7957D}"/>
                </a:ext>
              </a:extLst>
            </p:cNvPr>
            <p:cNvSpPr/>
            <p:nvPr/>
          </p:nvSpPr>
          <p:spPr>
            <a:xfrm>
              <a:off x="1168400" y="3238501"/>
              <a:ext cx="4927600" cy="1701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Ορθογώνιο 18">
              <a:extLst>
                <a:ext uri="{FF2B5EF4-FFF2-40B4-BE49-F238E27FC236}">
                  <a16:creationId xmlns:a16="http://schemas.microsoft.com/office/drawing/2014/main" id="{35A60427-BE4D-E241-9A3A-B8584FA21390}"/>
                </a:ext>
              </a:extLst>
            </p:cNvPr>
            <p:cNvSpPr/>
            <p:nvPr/>
          </p:nvSpPr>
          <p:spPr>
            <a:xfrm>
              <a:off x="1168400" y="2916146"/>
              <a:ext cx="2927350" cy="3223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6FBCBE6-DF82-804F-8554-847D266FA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2"/>
          <a:stretch/>
        </p:blipFill>
        <p:spPr>
          <a:xfrm>
            <a:off x="0" y="1768392"/>
            <a:ext cx="4156898" cy="3903894"/>
          </a:xfrm>
          <a:prstGeom prst="rect">
            <a:avLst/>
          </a:prstGeom>
        </p:spPr>
      </p:pic>
      <p:pic>
        <p:nvPicPr>
          <p:cNvPr id="2049" name="Picture 1" descr="page2image2263428096">
            <a:extLst>
              <a:ext uri="{FF2B5EF4-FFF2-40B4-BE49-F238E27FC236}">
                <a16:creationId xmlns:a16="http://schemas.microsoft.com/office/drawing/2014/main" id="{6EC6AC6E-EF8B-2E46-8050-87D14E4D7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3"/>
          <a:stretch/>
        </p:blipFill>
        <p:spPr bwMode="auto">
          <a:xfrm>
            <a:off x="4156898" y="2621374"/>
            <a:ext cx="4057957" cy="214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B5C9A7-ED10-8A4A-BC6C-FE4166E971E8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Cryptophanes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DBB60DB6-87C3-4D43-8BC9-839B0B7744AC}"/>
              </a:ext>
            </a:extLst>
          </p:cNvPr>
          <p:cNvGrpSpPr/>
          <p:nvPr/>
        </p:nvGrpSpPr>
        <p:grpSpPr>
          <a:xfrm>
            <a:off x="796241" y="2678281"/>
            <a:ext cx="8019998" cy="2136895"/>
            <a:chOff x="242039" y="2678368"/>
            <a:chExt cx="8019998" cy="2136895"/>
          </a:xfrm>
        </p:grpSpPr>
        <p:pic>
          <p:nvPicPr>
            <p:cNvPr id="1026" name="Picture 2" descr="Graphical abstract: Degeneracy in cryptophane–xenon complex formation in aqueous solution">
              <a:extLst>
                <a:ext uri="{FF2B5EF4-FFF2-40B4-BE49-F238E27FC236}">
                  <a16:creationId xmlns:a16="http://schemas.microsoft.com/office/drawing/2014/main" id="{0B4264F1-775F-D143-849F-651846FE2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39" y="2678368"/>
              <a:ext cx="6721469" cy="181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250A5-787C-7C4C-875C-D437AC923309}"/>
                </a:ext>
              </a:extLst>
            </p:cNvPr>
            <p:cNvSpPr txBox="1"/>
            <p:nvPr/>
          </p:nvSpPr>
          <p:spPr>
            <a:xfrm>
              <a:off x="432319" y="4507486"/>
              <a:ext cx="7829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Scheme for degenerate exchange in xenon binding to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monoacetic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acid cryptophane-A.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4057DE1-C609-C448-B1B3-36B5841F00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192" y="2212036"/>
            <a:ext cx="8069191" cy="23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12</a:t>
            </a:fld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53F28-41F7-DF44-B0E9-606D910D9515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Calixarenes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E1F00-5799-2D4C-B3FB-B6A4BB14DD95}"/>
              </a:ext>
            </a:extLst>
          </p:cNvPr>
          <p:cNvSpPr txBox="1"/>
          <p:nvPr/>
        </p:nvSpPr>
        <p:spPr>
          <a:xfrm>
            <a:off x="0" y="6536927"/>
            <a:ext cx="11843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Ramjee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Balasubramanian, Young-Gil Kwon, and Alexander Wei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(2007)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Encapsulation and Functionalization of Nanoparticles in Crosslinked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Resorcinarene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Placido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Jonathan L. Sessler, Mei-Xiang Wang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(2016).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Calixarenes and Beyond</a:t>
            </a:r>
          </a:p>
        </p:txBody>
      </p:sp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DB8083AA-8FC7-8F4C-88E5-193B2707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9" y="1159238"/>
            <a:ext cx="5957256" cy="2477873"/>
          </a:xfrm>
          <a:prstGeom prst="rect">
            <a:avLst/>
          </a:prstGeom>
        </p:spPr>
      </p:pic>
      <p:pic>
        <p:nvPicPr>
          <p:cNvPr id="26" name="Εικόνα 25" descr="Εικόνα που περιέχει εσωτερικό, πίνακας, καθιστός, μικρό&#10;&#10;Περιγραφή που δημιουργήθηκε αυτόματα">
            <a:extLst>
              <a:ext uri="{FF2B5EF4-FFF2-40B4-BE49-F238E27FC236}">
                <a16:creationId xmlns:a16="http://schemas.microsoft.com/office/drawing/2014/main" id="{584AC184-3412-8D43-8B25-83C4AD01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92" y="3761942"/>
            <a:ext cx="5321176" cy="27941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1C71873C-AAD1-C14E-930D-A6A56971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79655" y="1110398"/>
            <a:ext cx="2096898" cy="248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30B77F-B895-584D-B3B3-3B5A0626D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21" y="1998908"/>
            <a:ext cx="6667499" cy="3310864"/>
          </a:xfrm>
          <a:prstGeom prst="rect">
            <a:avLst/>
          </a:prstGeom>
        </p:spPr>
      </p:pic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D6380A79-7870-B24E-826F-891DE54962F5}"/>
              </a:ext>
            </a:extLst>
          </p:cNvPr>
          <p:cNvGrpSpPr/>
          <p:nvPr/>
        </p:nvGrpSpPr>
        <p:grpSpPr>
          <a:xfrm>
            <a:off x="895350" y="843363"/>
            <a:ext cx="6667500" cy="2465864"/>
            <a:chOff x="755650" y="936324"/>
            <a:chExt cx="6667500" cy="2465864"/>
          </a:xfrm>
        </p:grpSpPr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01754C7A-EF5D-D045-BC4C-6ED20CA9F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650" y="936324"/>
              <a:ext cx="6667500" cy="172720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B73CC4-7019-0546-B191-E98BB2BE6CDF}"/>
                </a:ext>
              </a:extLst>
            </p:cNvPr>
            <p:cNvSpPr txBox="1"/>
            <p:nvPr/>
          </p:nvSpPr>
          <p:spPr>
            <a:xfrm>
              <a:off x="755650" y="2663524"/>
              <a:ext cx="66674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From left to right with n = 4. Calix[4]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arene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resorcinol[4]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arene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pyrogallol[4]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arene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an alkyl substituent,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hydrogen with formaldehyde or phenyl with benzaldehyde,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hydrogen in the parent compounds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C74A44C-ACB3-5D4B-BEC0-27C171A4C915}"/>
              </a:ext>
            </a:extLst>
          </p:cNvPr>
          <p:cNvSpPr txBox="1"/>
          <p:nvPr/>
        </p:nvSpPr>
        <p:spPr>
          <a:xfrm>
            <a:off x="8239806" y="973336"/>
            <a:ext cx="3581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David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Gutsche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derived from calix or chalice because this type of molecule resembles a vase and from the word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refers to the aromatic building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macrocycle or cyclic oligomer based on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hydroxyalkylation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 of a phenol and an aldehyde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aromatic components are derived from phenol, resorcinol, or pyrogallol to give, respectively, calixarenes,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resorcinarenes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pyrogallolarenes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hydrophobic cavities that can hold smaller molecules or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complexes with cadmium, lead, lanthanides and actinides </a:t>
            </a:r>
          </a:p>
        </p:txBody>
      </p:sp>
      <p:sp>
        <p:nvSpPr>
          <p:cNvPr id="18" name="Κάτω βέλος 17">
            <a:extLst>
              <a:ext uri="{FF2B5EF4-FFF2-40B4-BE49-F238E27FC236}">
                <a16:creationId xmlns:a16="http://schemas.microsoft.com/office/drawing/2014/main" id="{64CDFDDA-0D08-0C46-A9D0-EDDE7A4EDFCE}"/>
              </a:ext>
            </a:extLst>
          </p:cNvPr>
          <p:cNvSpPr/>
          <p:nvPr/>
        </p:nvSpPr>
        <p:spPr>
          <a:xfrm>
            <a:off x="1024017" y="2671120"/>
            <a:ext cx="1043432" cy="1034606"/>
          </a:xfrm>
          <a:prstGeom prst="downArrow">
            <a:avLst/>
          </a:prstGeom>
          <a:solidFill>
            <a:srgbClr val="9B353B">
              <a:alpha val="67000"/>
            </a:srgbClr>
          </a:solidFill>
          <a:ln>
            <a:solidFill>
              <a:srgbClr val="9B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Κάτω βέλος 18">
            <a:extLst>
              <a:ext uri="{FF2B5EF4-FFF2-40B4-BE49-F238E27FC236}">
                <a16:creationId xmlns:a16="http://schemas.microsoft.com/office/drawing/2014/main" id="{98B4CE29-51FF-0741-8AC9-934C82558978}"/>
              </a:ext>
            </a:extLst>
          </p:cNvPr>
          <p:cNvSpPr/>
          <p:nvPr/>
        </p:nvSpPr>
        <p:spPr>
          <a:xfrm>
            <a:off x="3564645" y="2645091"/>
            <a:ext cx="1043432" cy="1034606"/>
          </a:xfrm>
          <a:prstGeom prst="downArrow">
            <a:avLst/>
          </a:prstGeom>
          <a:solidFill>
            <a:srgbClr val="9B353B">
              <a:alpha val="67000"/>
            </a:srgbClr>
          </a:solidFill>
          <a:ln>
            <a:solidFill>
              <a:srgbClr val="9B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Κάτω βέλος 19">
            <a:extLst>
              <a:ext uri="{FF2B5EF4-FFF2-40B4-BE49-F238E27FC236}">
                <a16:creationId xmlns:a16="http://schemas.microsoft.com/office/drawing/2014/main" id="{3D177937-6A62-D540-B858-CFE57B5BD725}"/>
              </a:ext>
            </a:extLst>
          </p:cNvPr>
          <p:cNvSpPr/>
          <p:nvPr/>
        </p:nvSpPr>
        <p:spPr>
          <a:xfrm>
            <a:off x="6233940" y="2653024"/>
            <a:ext cx="1043432" cy="1034606"/>
          </a:xfrm>
          <a:prstGeom prst="downArrow">
            <a:avLst/>
          </a:prstGeom>
          <a:solidFill>
            <a:srgbClr val="9B353B">
              <a:alpha val="67000"/>
            </a:srgbClr>
          </a:solidFill>
          <a:ln>
            <a:solidFill>
              <a:srgbClr val="9B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68768F85-28A0-8F40-AE69-8521A0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096"/>
          <a:stretch/>
        </p:blipFill>
        <p:spPr>
          <a:xfrm>
            <a:off x="5471207" y="3749304"/>
            <a:ext cx="2581062" cy="23421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B9309DD-3ADB-D748-AD3D-55344A9E90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915"/>
          <a:stretch/>
        </p:blipFill>
        <p:spPr>
          <a:xfrm>
            <a:off x="2930279" y="3749304"/>
            <a:ext cx="2353391" cy="23421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6A9BD7D-C419-964A-94D0-E240E3443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75117" y="3749286"/>
            <a:ext cx="2541231" cy="234214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C30CDE-2EFD-5740-A0A2-003A356C676C}"/>
              </a:ext>
            </a:extLst>
          </p:cNvPr>
          <p:cNvSpPr txBox="1"/>
          <p:nvPr/>
        </p:nvSpPr>
        <p:spPr>
          <a:xfrm>
            <a:off x="245947" y="6161541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Calixarenes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35D2FA-DE2D-FC45-85E1-4FA8FD5CEF56}"/>
              </a:ext>
            </a:extLst>
          </p:cNvPr>
          <p:cNvSpPr txBox="1"/>
          <p:nvPr/>
        </p:nvSpPr>
        <p:spPr>
          <a:xfrm>
            <a:off x="2868146" y="6127803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Resorcinarenes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DE1159-53E5-964B-9925-E552997A90AE}"/>
              </a:ext>
            </a:extLst>
          </p:cNvPr>
          <p:cNvSpPr txBox="1"/>
          <p:nvPr/>
        </p:nvSpPr>
        <p:spPr>
          <a:xfrm>
            <a:off x="5397601" y="6127803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Pyrogallolarenes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 descr="Εικόνα που περιέχει φράχτης, χάρτης,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2DDADCF2-2FB0-514D-95C6-446ED71741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49" y="3227971"/>
            <a:ext cx="8202450" cy="3062603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689186A3-C0FD-4145-BA70-7E4E037F27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208" b="34812"/>
          <a:stretch/>
        </p:blipFill>
        <p:spPr>
          <a:xfrm>
            <a:off x="2887453" y="1077179"/>
            <a:ext cx="2444913" cy="255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12" grpId="0"/>
      <p:bldP spid="12" grpId="1"/>
      <p:bldP spid="14" grpId="0"/>
      <p:bldP spid="14" grpId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13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13AF5-FF58-154F-86AA-501CABF01952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Carcerands</a:t>
            </a:r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62D38FDA-BBD6-A648-9F5B-89EBA7002FC9}"/>
              </a:ext>
            </a:extLst>
          </p:cNvPr>
          <p:cNvGrpSpPr/>
          <p:nvPr/>
        </p:nvGrpSpPr>
        <p:grpSpPr>
          <a:xfrm>
            <a:off x="5841084" y="1086171"/>
            <a:ext cx="2193800" cy="3523264"/>
            <a:chOff x="3202948" y="1457934"/>
            <a:chExt cx="2193800" cy="3523264"/>
          </a:xfrm>
        </p:grpSpPr>
        <p:pic>
          <p:nvPicPr>
            <p:cNvPr id="6" name="Εικόνα 5" descr="Εικόνα που περιέχει άνδρας, άτομο, γραβάτα, ντύσιμ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BBEF74CF-AD2E-9F47-8025-8CDEA4DC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2948" y="1457934"/>
              <a:ext cx="2193800" cy="31339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E2A22-F5DD-344C-979F-B7ECBCB7005C}"/>
                </a:ext>
              </a:extLst>
            </p:cNvPr>
            <p:cNvSpPr txBox="1"/>
            <p:nvPr/>
          </p:nvSpPr>
          <p:spPr>
            <a:xfrm>
              <a:off x="3479751" y="4611866"/>
              <a:ext cx="164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Donald J. Cram</a:t>
              </a:r>
              <a:endParaRPr lang="el-GR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F39999-4334-774F-AB80-683C68F5442F}"/>
              </a:ext>
            </a:extLst>
          </p:cNvPr>
          <p:cNvSpPr txBox="1"/>
          <p:nvPr/>
        </p:nvSpPr>
        <p:spPr>
          <a:xfrm>
            <a:off x="8191499" y="953184"/>
            <a:ext cx="36888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Donald J. Cram, mid 1980s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derived from the Latin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carcer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 prison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entraps its guest so that it will not escape even at high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generation carcerands are based on calixarene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hemicarcerands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4 alkyl substituents on the upper rim and 4 reactive substituents on the lower 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complexes formed by a carcerand with permanently imprisoned guests are called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carcerplexes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small molecules, such as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water, may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Εικόνα 11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96794474-BD79-954D-906E-905F85F3A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29"/>
          <a:stretch/>
        </p:blipFill>
        <p:spPr>
          <a:xfrm>
            <a:off x="645165" y="974168"/>
            <a:ext cx="4762500" cy="40677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BE5BC3-877A-6146-A63D-82DBEDA0AD37}"/>
              </a:ext>
            </a:extLst>
          </p:cNvPr>
          <p:cNvSpPr txBox="1"/>
          <p:nvPr/>
        </p:nvSpPr>
        <p:spPr>
          <a:xfrm>
            <a:off x="0" y="6444476"/>
            <a:ext cx="584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Supramolecular Chemistry: From Molecules to Nanomaterials in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John Wiley &amp; Sons, Ltd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newdrugapprovals.org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/2014/04/14/carcerand-for-molecular-encapsulation-drug-delivery/ </a:t>
            </a:r>
          </a:p>
        </p:txBody>
      </p:sp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AB1406F0-A7DC-D841-831C-A4C36224DA64}"/>
              </a:ext>
            </a:extLst>
          </p:cNvPr>
          <p:cNvGrpSpPr/>
          <p:nvPr/>
        </p:nvGrpSpPr>
        <p:grpSpPr>
          <a:xfrm>
            <a:off x="311620" y="1086170"/>
            <a:ext cx="7732531" cy="4800804"/>
            <a:chOff x="311620" y="1086170"/>
            <a:chExt cx="7732531" cy="4800804"/>
          </a:xfrm>
        </p:grpSpPr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A81A8A7B-F861-5943-B7BE-630E38CD9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11620" y="1086170"/>
              <a:ext cx="7732531" cy="43317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27814D-896A-D541-A7A3-6E6430F4BC66}"/>
                </a:ext>
              </a:extLst>
            </p:cNvPr>
            <p:cNvSpPr txBox="1"/>
            <p:nvPr/>
          </p:nvSpPr>
          <p:spPr>
            <a:xfrm>
              <a:off x="640948" y="5363754"/>
              <a:ext cx="73897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Templated synthesis of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carceplex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1guest by fourfold connecting of cavitand 2 and 3 and space-filling model of 1.</a:t>
              </a:r>
            </a:p>
          </p:txBody>
        </p:sp>
      </p:grpSp>
      <p:sp>
        <p:nvSpPr>
          <p:cNvPr id="2" name="Έλλειψη 1">
            <a:extLst>
              <a:ext uri="{FF2B5EF4-FFF2-40B4-BE49-F238E27FC236}">
                <a16:creationId xmlns:a16="http://schemas.microsoft.com/office/drawing/2014/main" id="{EA0EF444-38A6-E245-B584-E6AD077079F6}"/>
              </a:ext>
            </a:extLst>
          </p:cNvPr>
          <p:cNvSpPr/>
          <p:nvPr/>
        </p:nvSpPr>
        <p:spPr>
          <a:xfrm>
            <a:off x="5399579" y="1320799"/>
            <a:ext cx="2644572" cy="4042954"/>
          </a:xfrm>
          <a:prstGeom prst="ellipse">
            <a:avLst/>
          </a:prstGeom>
          <a:solidFill>
            <a:srgbClr val="9B353B">
              <a:alpha val="40000"/>
            </a:srgbClr>
          </a:solidFill>
          <a:ln>
            <a:solidFill>
              <a:srgbClr val="9B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013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14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53F28-41F7-DF44-B0E9-606D910D9515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Hemicarcerands</a:t>
            </a: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8F48A-0D22-3648-A097-0069681CCD5E}"/>
              </a:ext>
            </a:extLst>
          </p:cNvPr>
          <p:cNvSpPr txBox="1"/>
          <p:nvPr/>
        </p:nvSpPr>
        <p:spPr>
          <a:xfrm>
            <a:off x="8191499" y="1332812"/>
            <a:ext cx="35814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Hemicarcerands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allow guests to enter and exit the cavity at high temperatures but will form stable complexes at ambient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cavities suitable for the incarceration of guests of a wide range of sizes and shapes starting from molecular gases such as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molecules as large as 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larger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multicavitand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container molecules have recently been prepared by linking three and up to eight cavitands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CA66A-69B7-8B47-8825-A7F33C006899}"/>
              </a:ext>
            </a:extLst>
          </p:cNvPr>
          <p:cNvSpPr txBox="1"/>
          <p:nvPr/>
        </p:nvSpPr>
        <p:spPr>
          <a:xfrm>
            <a:off x="0" y="6444476"/>
            <a:ext cx="584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Supramolecular Chemistry: From Molecules to Nanomaterials in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John Wiley &amp; Sons, Ltd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newdrugapprovals.org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/2014/04/14/carcerand-for-molecular-encapsulation-drug-delivery/ </a:t>
            </a:r>
          </a:p>
        </p:txBody>
      </p:sp>
      <p:pic>
        <p:nvPicPr>
          <p:cNvPr id="8" name="Εικόνα 7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35BBDB7-7D09-3940-9F38-FB6092F7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02"/>
          <a:stretch/>
        </p:blipFill>
        <p:spPr>
          <a:xfrm>
            <a:off x="520699" y="953184"/>
            <a:ext cx="7670800" cy="4826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8F38EE-965F-1F49-8ADC-CAB54D12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703" y="809957"/>
            <a:ext cx="5319081" cy="5546393"/>
          </a:xfrm>
          <a:prstGeom prst="rect">
            <a:avLst/>
          </a:prstGeom>
        </p:spPr>
      </p:pic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D0875C17-1F88-8749-B432-4B8A0A2A0B80}"/>
              </a:ext>
            </a:extLst>
          </p:cNvPr>
          <p:cNvGrpSpPr/>
          <p:nvPr/>
        </p:nvGrpSpPr>
        <p:grpSpPr>
          <a:xfrm>
            <a:off x="800099" y="1010349"/>
            <a:ext cx="7604760" cy="5113607"/>
            <a:chOff x="800099" y="1010349"/>
            <a:chExt cx="7604760" cy="5113607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BDEE3784-526C-A94D-9201-AC4F2D621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099" y="1010349"/>
              <a:ext cx="7391400" cy="4508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FFCB6D-15FB-584B-BED9-60B7FA76D779}"/>
                </a:ext>
              </a:extLst>
            </p:cNvPr>
            <p:cNvSpPr txBox="1"/>
            <p:nvPr/>
          </p:nvSpPr>
          <p:spPr>
            <a:xfrm>
              <a:off x="1013459" y="5600736"/>
              <a:ext cx="7391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Light-induced guest release in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hemicarceplex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(b) Redox-active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hemicarceplex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guest and mechanism of thiol-triggered guest release.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02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15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4BBDC-F009-1741-A81A-842807C07C8A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Cucurbiturils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BA874-D7CA-E340-8C3B-A63654E1FCA9}"/>
              </a:ext>
            </a:extLst>
          </p:cNvPr>
          <p:cNvSpPr txBox="1"/>
          <p:nvPr/>
        </p:nvSpPr>
        <p:spPr>
          <a:xfrm>
            <a:off x="8191499" y="953184"/>
            <a:ext cx="35814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1905, Robert Behrend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derived from the resemblance of this molecule with a pumpkin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glycoluril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(=C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=) monomers  linked by methylene bridges (-CH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 atoms are located along the edges of the band and are tilted inwards, forming a partly enclosed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to form stable complexes with various guests, including drug molecules, amino acids and peptides, saccharides, dyes, hydrocarbons, and even proteins </a:t>
            </a:r>
          </a:p>
        </p:txBody>
      </p:sp>
      <p:pic>
        <p:nvPicPr>
          <p:cNvPr id="6" name="Εικόνα 5" descr="Εικόνα που περιέχει χάρτ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8A4F951-D069-DA4F-A267-09E9E804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" y="3879759"/>
            <a:ext cx="8150206" cy="2561493"/>
          </a:xfrm>
          <a:prstGeom prst="rect">
            <a:avLst/>
          </a:prstGeom>
        </p:spPr>
      </p:pic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3141438D-BE3C-AB4D-BB3C-2996BD84E697}"/>
              </a:ext>
            </a:extLst>
          </p:cNvPr>
          <p:cNvGrpSpPr/>
          <p:nvPr/>
        </p:nvGrpSpPr>
        <p:grpSpPr>
          <a:xfrm>
            <a:off x="159319" y="1101820"/>
            <a:ext cx="3254531" cy="2442188"/>
            <a:chOff x="159319" y="1101820"/>
            <a:chExt cx="3254531" cy="2442188"/>
          </a:xfrm>
        </p:grpSpPr>
        <p:pic>
          <p:nvPicPr>
            <p:cNvPr id="3074" name="Picture 2" descr="page14image1022935344">
              <a:extLst>
                <a:ext uri="{FF2B5EF4-FFF2-40B4-BE49-F238E27FC236}">
                  <a16:creationId xmlns:a16="http://schemas.microsoft.com/office/drawing/2014/main" id="{91E6D6C6-205A-EE4A-AF7C-D4F689A95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101820"/>
              <a:ext cx="2994750" cy="1855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59EB2A-927B-BB4C-9505-DF20241B9314}"/>
                </a:ext>
              </a:extLst>
            </p:cNvPr>
            <p:cNvSpPr txBox="1"/>
            <p:nvPr/>
          </p:nvSpPr>
          <p:spPr>
            <a:xfrm>
              <a:off x="159319" y="3020788"/>
              <a:ext cx="3254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 different X-ray crystal structures of the complex between ferrocene and CB7 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Εικόνα 8" descr="Εικόνα που περιέχει άτομο, άνδρας, εσωτερικό, φωτ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755EB252-C79D-A843-91ED-2201D6CE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01820"/>
            <a:ext cx="1965917" cy="2693037"/>
          </a:xfrm>
          <a:prstGeom prst="rect">
            <a:avLst/>
          </a:prstGeom>
        </p:spPr>
      </p:pic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A0FE18E0-7229-F244-9FD6-B2B517CA8777}"/>
              </a:ext>
            </a:extLst>
          </p:cNvPr>
          <p:cNvGrpSpPr>
            <a:grpSpLocks noChangeAspect="1"/>
          </p:cNvGrpSpPr>
          <p:nvPr/>
        </p:nvGrpSpPr>
        <p:grpSpPr>
          <a:xfrm>
            <a:off x="132367" y="1136683"/>
            <a:ext cx="8016895" cy="4490860"/>
            <a:chOff x="3581400" y="895916"/>
            <a:chExt cx="4649585" cy="2604579"/>
          </a:xfrm>
        </p:grpSpPr>
        <p:pic>
          <p:nvPicPr>
            <p:cNvPr id="3075" name="Picture 3" descr="page12image1021497120">
              <a:extLst>
                <a:ext uri="{FF2B5EF4-FFF2-40B4-BE49-F238E27FC236}">
                  <a16:creationId xmlns:a16="http://schemas.microsoft.com/office/drawing/2014/main" id="{4B61E7BD-F167-7942-AB69-C86243CCC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895916"/>
              <a:ext cx="4649585" cy="186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9AFA9E-D259-E54D-A9F0-DDE968EB0797}"/>
                </a:ext>
              </a:extLst>
            </p:cNvPr>
            <p:cNvSpPr txBox="1"/>
            <p:nvPr/>
          </p:nvSpPr>
          <p:spPr>
            <a:xfrm>
              <a:off x="3581401" y="2761831"/>
              <a:ext cx="461009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Schematic illustration of the release of high-energy water molecules from the CB7 cavity upon binding of a hydrophobic guest.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4BBB5D9-F097-174F-83B0-A3029DB7AB28}"/>
              </a:ext>
            </a:extLst>
          </p:cNvPr>
          <p:cNvSpPr txBox="1"/>
          <p:nvPr/>
        </p:nvSpPr>
        <p:spPr>
          <a:xfrm>
            <a:off x="0" y="648266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Khaleel I. Assaf and Werner M. Nau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(2015)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Cucurbiturils: from synthesis to high-affinity binding and catalysis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Hao Chen, Hui Yang, Wen-Chao Xu, Ye-Bang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Tan.A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fluorescent guest used to determinate the effective content of CB[8] and to further detect methyl viologen[J]. Chin. Chem. Lett., 2013,24(09): 857-860</a:t>
            </a:r>
          </a:p>
        </p:txBody>
      </p:sp>
      <p:pic>
        <p:nvPicPr>
          <p:cNvPr id="16" name="Εικόνα 15" descr="Εικόνα που περιέχει κολοκύθα, πορτοκαλί, φρούτ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85118A5C-89CA-4C48-B695-2414F6CE1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733" y="1653595"/>
            <a:ext cx="2141262" cy="2141262"/>
          </a:xfrm>
          <a:prstGeom prst="rect">
            <a:avLst/>
          </a:prstGeom>
        </p:spPr>
      </p:pic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08B82B6C-4AC8-3541-8799-A8BCB8F68191}"/>
              </a:ext>
            </a:extLst>
          </p:cNvPr>
          <p:cNvGrpSpPr>
            <a:grpSpLocks noChangeAspect="1"/>
          </p:cNvGrpSpPr>
          <p:nvPr/>
        </p:nvGrpSpPr>
        <p:grpSpPr>
          <a:xfrm>
            <a:off x="1791887" y="1308237"/>
            <a:ext cx="6046605" cy="4418687"/>
            <a:chOff x="289209" y="1101820"/>
            <a:chExt cx="3254531" cy="2378319"/>
          </a:xfrm>
        </p:grpSpPr>
        <p:pic>
          <p:nvPicPr>
            <p:cNvPr id="26" name="Picture 2" descr="page14image1022935344">
              <a:extLst>
                <a:ext uri="{FF2B5EF4-FFF2-40B4-BE49-F238E27FC236}">
                  <a16:creationId xmlns:a16="http://schemas.microsoft.com/office/drawing/2014/main" id="{B7625C3D-0800-B746-81C8-4569F470A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1101820"/>
              <a:ext cx="2994750" cy="1855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522A26-B750-3840-893B-EB2135E7EE38}"/>
                </a:ext>
              </a:extLst>
            </p:cNvPr>
            <p:cNvSpPr txBox="1"/>
            <p:nvPr/>
          </p:nvSpPr>
          <p:spPr>
            <a:xfrm>
              <a:off x="289209" y="2956919"/>
              <a:ext cx="3254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 different X-ray crystal structures of the complex between ferrocene and CB7 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Εικόνα 17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F9EB0EB-7AD0-8443-83FF-8AEC51374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03" y="1312915"/>
            <a:ext cx="6958370" cy="4247317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00E5DAF0-598C-314D-80A7-8643C62E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80"/>
          <a:stretch/>
        </p:blipFill>
        <p:spPr>
          <a:xfrm>
            <a:off x="296436" y="1771129"/>
            <a:ext cx="7765481" cy="36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3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16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3D77D-68DC-9E45-B7E4-DA034C893D88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Cyclodextrins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BCB44-6BB2-504D-8943-EE3F7490B451}"/>
              </a:ext>
            </a:extLst>
          </p:cNvPr>
          <p:cNvSpPr txBox="1"/>
          <p:nvPr/>
        </p:nvSpPr>
        <p:spPr>
          <a:xfrm>
            <a:off x="8191499" y="953184"/>
            <a:ext cx="3581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called "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cellulosine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when first described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Villiers in 1891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Schardinger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the three naturally occurring cyclodextrins 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α, -β,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–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of cyclic oligosaccharides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nontoxic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by enzymatic treatment of starch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containers for organic, inorganic, organometallic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recognition, delivery systems and complexing agents in the food and drug industries, or for masking of undesired odor and taste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7941C970-913D-A54F-8579-EFE239E14578}"/>
              </a:ext>
            </a:extLst>
          </p:cNvPr>
          <p:cNvGrpSpPr/>
          <p:nvPr/>
        </p:nvGrpSpPr>
        <p:grpSpPr>
          <a:xfrm>
            <a:off x="141984" y="953184"/>
            <a:ext cx="8102600" cy="3338987"/>
            <a:chOff x="141984" y="953184"/>
            <a:chExt cx="8102600" cy="33389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69EF82-A6C0-FC42-9836-17A0E8164982}"/>
                </a:ext>
              </a:extLst>
            </p:cNvPr>
            <p:cNvSpPr txBox="1"/>
            <p:nvPr/>
          </p:nvSpPr>
          <p:spPr>
            <a:xfrm>
              <a:off x="141984" y="3984394"/>
              <a:ext cx="810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-cyclodextrin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6 glucose subunits.   </a:t>
              </a:r>
              <a:r>
                <a:rPr lang="el-G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-cyclodextrin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7 glucose subunits.   </a:t>
              </a:r>
              <a:r>
                <a:rPr lang="el-GR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-cyclodextrin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8 glucose subunits</a:t>
              </a:r>
            </a:p>
          </p:txBody>
        </p:sp>
        <p:grpSp>
          <p:nvGrpSpPr>
            <p:cNvPr id="12" name="Ομάδα 11">
              <a:extLst>
                <a:ext uri="{FF2B5EF4-FFF2-40B4-BE49-F238E27FC236}">
                  <a16:creationId xmlns:a16="http://schemas.microsoft.com/office/drawing/2014/main" id="{6DE60288-DD32-494D-BE8A-27E26E93BE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9100" y="953184"/>
              <a:ext cx="7379020" cy="2896891"/>
              <a:chOff x="263035" y="2444986"/>
              <a:chExt cx="5747859" cy="2256522"/>
            </a:xfrm>
          </p:grpSpPr>
          <p:pic>
            <p:nvPicPr>
              <p:cNvPr id="9" name="Εικόνα 8" descr="Εικόνα που περιέχει κείμενο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E7BD27EA-BA87-7341-9F75-90204B655C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53119"/>
              <a:stretch/>
            </p:blipFill>
            <p:spPr>
              <a:xfrm>
                <a:off x="263035" y="2799980"/>
                <a:ext cx="3567255" cy="1901528"/>
              </a:xfrm>
              <a:prstGeom prst="rect">
                <a:avLst/>
              </a:prstGeom>
            </p:spPr>
          </p:pic>
          <p:pic>
            <p:nvPicPr>
              <p:cNvPr id="11" name="Εικόνα 10" descr="Εικόνα που περιέχει κείμενο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728B63D2-5330-CD47-81A7-BA5A1BCCB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221" t="45853" r="31635" b="1960"/>
              <a:stretch/>
            </p:blipFill>
            <p:spPr>
              <a:xfrm>
                <a:off x="3787486" y="2444986"/>
                <a:ext cx="2223408" cy="2230683"/>
              </a:xfrm>
              <a:prstGeom prst="rect">
                <a:avLst/>
              </a:prstGeom>
            </p:spPr>
          </p:pic>
        </p:grpSp>
      </p:grpSp>
      <p:pic>
        <p:nvPicPr>
          <p:cNvPr id="16" name="Εικόνα 15" descr="Εικόνα που περιέχει εσωτερικό, πίνακας, γάτα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E1987F3-6C3F-D447-A376-2B75577C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10" y="4305811"/>
            <a:ext cx="7023100" cy="1879600"/>
          </a:xfrm>
          <a:prstGeom prst="rect">
            <a:avLst/>
          </a:prstGeom>
        </p:spPr>
      </p:pic>
      <p:pic>
        <p:nvPicPr>
          <p:cNvPr id="20" name="Εικόνα 19" descr="Εικόνα που περιέχει ρολόι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96336E8-4CBE-FF41-BFB8-8F7534473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260" y="4459662"/>
            <a:ext cx="6096000" cy="177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19C858-C26E-2B4E-B2D2-3997688375EC}"/>
              </a:ext>
            </a:extLst>
          </p:cNvPr>
          <p:cNvSpPr txBox="1"/>
          <p:nvPr/>
        </p:nvSpPr>
        <p:spPr>
          <a:xfrm>
            <a:off x="0" y="63683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Crini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Fourmentin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Fenyvesi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Torri G.,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Fourmentin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Morin-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Crini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and Applications of Cyclodextrins. In: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Fourmentin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Crini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Lichtfouse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 (eds) Cyclodextrin Fundamentals, Reactivity and Analysis. Environmental Chemistry for a Sustainable World, vol 16. Springer, Cham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Cyclodextrins and Their Complexes. Edited by Helena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Dodziuk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WILEY-VCH Verlag GmbH &amp; Co.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KGaA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Weinheim</a:t>
            </a:r>
          </a:p>
        </p:txBody>
      </p:sp>
      <p:pic>
        <p:nvPicPr>
          <p:cNvPr id="6" name="Εικόνα 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357A315-8075-5245-AA4A-3EC04E7ED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61" y="945704"/>
            <a:ext cx="4135120" cy="53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17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11178-CC29-8847-ADE3-FDFFAE30C3A0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Pillarenes</a:t>
            </a: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68041-F294-254B-AA0F-F35C0354AF96}"/>
              </a:ext>
            </a:extLst>
          </p:cNvPr>
          <p:cNvSpPr txBox="1"/>
          <p:nvPr/>
        </p:nvSpPr>
        <p:spPr>
          <a:xfrm>
            <a:off x="8191499" y="2046109"/>
            <a:ext cx="35814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reported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Tomoki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Ogoshi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composed of hydroquinone units linked by methylene bridges at para-positions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 planar chirality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structurally similar to the cucurbiturils and calixarenes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interactions, cationic-anionic, hydrophobic-hydrophilic, hydrogen-Bond interactions, charge transfer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selective catalysis, removal organic pollutants from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32F2C-5A7E-3945-8815-BD4978D0C30F}"/>
              </a:ext>
            </a:extLst>
          </p:cNvPr>
          <p:cNvSpPr txBox="1"/>
          <p:nvPr/>
        </p:nvSpPr>
        <p:spPr>
          <a:xfrm>
            <a:off x="0" y="6656503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Mahendra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Sonawane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Jeroen Jacobs,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Joice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Thomas, Wim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Dehaen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Luc Van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Meervelt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(2013),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Structural Exploration of Disulfide Bridged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Pillararene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-Like Molecules</a:t>
            </a:r>
            <a:endParaRPr lang="el-GR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7D03FE76-3EF3-EB49-A9D0-E6B08618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0907" y="2180178"/>
            <a:ext cx="6145542" cy="259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Εικόνα 14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E33D8DC-F7BA-F847-8AD0-D1617F9A9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95" y="2706429"/>
            <a:ext cx="7840304" cy="2110851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6414559-B966-6542-B530-8D4AB8D20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91" r="57841"/>
          <a:stretch/>
        </p:blipFill>
        <p:spPr>
          <a:xfrm>
            <a:off x="3271016" y="1180733"/>
            <a:ext cx="4215433" cy="4596072"/>
          </a:xfrm>
          <a:prstGeom prst="rect">
            <a:avLst/>
          </a:prstGeom>
        </p:spPr>
      </p:pic>
      <p:pic>
        <p:nvPicPr>
          <p:cNvPr id="12" name="Εικόνα 11" descr="Εικόνα που περιέχει άτομο, κουστούμι, γραβάτα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FA9AB6F-8433-374E-9D73-D40B45FCD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18" y="2180178"/>
            <a:ext cx="2293217" cy="2302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1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18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800FF-68A6-8F48-90DD-ECCA86B747A5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Zeolites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5309F-CD56-2146-B53A-C6C683C73EC8}"/>
              </a:ext>
            </a:extLst>
          </p:cNvPr>
          <p:cNvSpPr txBox="1"/>
          <p:nvPr/>
        </p:nvSpPr>
        <p:spPr>
          <a:xfrm>
            <a:off x="8094689" y="367357"/>
            <a:ext cx="358140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coined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Swedish mineralogist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Axel Fredrik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Cronstedt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Greek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ζέω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zéō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meaning "to boil" and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λίθος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líthos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meaning "stone”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 naturally but are also produced industrially on a large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microporous, aluminosilicate minerals commonly used as commercial adsorbents and catalysts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porous structure that can accommodate a wide variety of cations, such as Na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as ion-exchange beds in domestic and commercial water purification,</a:t>
            </a:r>
            <a:r>
              <a:rPr lang="en-US" dirty="0"/>
              <a:t> as catalysts and sorbents, providing precise and specific separation of gases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 descr="Εικόνα που περιέχει φρούτο, πίνακας, πιάτο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0ED7748B-0EDC-9F47-BE9C-6BA21B16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66" y="965200"/>
            <a:ext cx="3443176" cy="2720109"/>
          </a:xfrm>
          <a:prstGeom prst="rect">
            <a:avLst/>
          </a:prstGeom>
        </p:spPr>
      </p:pic>
      <p:pic>
        <p:nvPicPr>
          <p:cNvPr id="8" name="Εικόνα 7" descr="Εικόνα που περιέχει εσωτερικό, κρεβάτι, καθιστός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AB3C2CB4-0EB2-C640-8568-8248D7B4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820" y="3236191"/>
            <a:ext cx="4150988" cy="312015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E8EE15B-0F36-2042-B82E-74AD4A9FB4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5066" y="1539785"/>
            <a:ext cx="7587830" cy="3778430"/>
          </a:xfrm>
          <a:prstGeom prst="rect">
            <a:avLst/>
          </a:prstGeom>
        </p:spPr>
      </p:pic>
      <p:pic>
        <p:nvPicPr>
          <p:cNvPr id="10" name="Εικόνα 9" descr="Εικόνα που περιέχει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C97CF4B4-3E70-844B-80C3-FC895060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409" y="721826"/>
            <a:ext cx="5754370" cy="57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19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E3851-4F18-1841-830C-B069401F7112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MOFs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21B95-CF62-D44F-B8E6-29C0DDFD67F2}"/>
              </a:ext>
            </a:extLst>
          </p:cNvPr>
          <p:cNvSpPr txBox="1"/>
          <p:nvPr/>
        </p:nvSpPr>
        <p:spPr>
          <a:xfrm>
            <a:off x="8066808" y="751344"/>
            <a:ext cx="35814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from the study of zeolite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 of both inorganic and organic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coordinated to organic ligands to form one-, two-, or three-dimensional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porous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allows the diffusion of guest molecules into their bulk structure. The shape and size of pores govern the shape and size selectivity of the guests to be incorporated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drug‐delivery agents, sensors, storage and separation systems, catalysts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B8735-4908-3C41-986C-36CE7FC854B7}"/>
              </a:ext>
            </a:extLst>
          </p:cNvPr>
          <p:cNvSpPr txBox="1"/>
          <p:nvPr/>
        </p:nvSpPr>
        <p:spPr>
          <a:xfrm>
            <a:off x="0" y="659749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Chapter: Metal Organic Frameworks (MOFs), By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Sharmin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Fahmina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Zafar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</a:p>
        </p:txBody>
      </p:sp>
      <p:pic>
        <p:nvPicPr>
          <p:cNvPr id="9" name="Εικόνα 8" descr="Εικόνα που περιέχει εσωτερικό, ρολόι, καθιστός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4DD9AA1E-C414-F94D-8222-7BFCF093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11" y="844550"/>
            <a:ext cx="4559300" cy="220980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A02848DA-4D4E-0943-A8A8-6890753E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11" y="3440243"/>
            <a:ext cx="3216697" cy="2709718"/>
          </a:xfrm>
          <a:prstGeom prst="rect">
            <a:avLst/>
          </a:prstGeom>
        </p:spPr>
      </p:pic>
      <p:pic>
        <p:nvPicPr>
          <p:cNvPr id="19" name="Εικόνα 18" descr="Εικόνα που περιέχει συσκευή&#10;&#10;Περιγραφή που δημιουργήθηκε αυτόματα">
            <a:extLst>
              <a:ext uri="{FF2B5EF4-FFF2-40B4-BE49-F238E27FC236}">
                <a16:creationId xmlns:a16="http://schemas.microsoft.com/office/drawing/2014/main" id="{20FA6728-9055-2548-9D3B-306405458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9" r="16756"/>
          <a:stretch/>
        </p:blipFill>
        <p:spPr>
          <a:xfrm>
            <a:off x="1729871" y="1456482"/>
            <a:ext cx="5979011" cy="42827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CA0214-C616-D941-A5C4-7E48B203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91" y="3855630"/>
            <a:ext cx="5252954" cy="233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Εικόνα 12" descr="Εικόνα που περιέχει αξεσουάρ, νάρθη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AE66309-F37D-674B-9A57-32C979E79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808" y="3054350"/>
            <a:ext cx="3810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5C9A7-ED10-8A4A-BC6C-FE4166E971E8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180BDC-10FA-8244-8D78-5784AF8C5B25}"/>
              </a:ext>
            </a:extLst>
          </p:cNvPr>
          <p:cNvSpPr txBox="1"/>
          <p:nvPr/>
        </p:nvSpPr>
        <p:spPr>
          <a:xfrm>
            <a:off x="451263" y="2125683"/>
            <a:ext cx="382027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molecular encapsulation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bonds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in and out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hosts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Analyzation of hosts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 applications </a:t>
            </a:r>
          </a:p>
          <a:p>
            <a:endParaRPr lang="en-US" dirty="0"/>
          </a:p>
        </p:txBody>
      </p:sp>
      <p:pic>
        <p:nvPicPr>
          <p:cNvPr id="6" name="Εικόνα 5" descr="Εικόνα που περιέχει αντικείμενο,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E0075E91-1F5F-434F-9325-D7656790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748" y="993095"/>
            <a:ext cx="7020989" cy="53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14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20</a:t>
            </a:fld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1CC5A-2DF4-3F4F-A969-26A60759E979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Dendrimers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2FB4C-C77C-834E-A30A-383BE6540223}"/>
              </a:ext>
            </a:extLst>
          </p:cNvPr>
          <p:cNvSpPr txBox="1"/>
          <p:nvPr/>
        </p:nvSpPr>
        <p:spPr>
          <a:xfrm>
            <a:off x="8278179" y="1448284"/>
            <a:ext cx="35814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Tomalia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independently by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Newkome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comes from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δένδρον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divergent approach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convergent approach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globular, size monodisperse macromolecules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core, an inner shell, and an outer 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has biological properties such 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polyvalency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self-assembling, electrostatic interactions, chemical stability, low cytotoxicity, and solubility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5A01C436-BE55-4147-A778-D15237C3CC66}"/>
              </a:ext>
            </a:extLst>
          </p:cNvPr>
          <p:cNvGrpSpPr/>
          <p:nvPr/>
        </p:nvGrpSpPr>
        <p:grpSpPr>
          <a:xfrm>
            <a:off x="91789" y="1819672"/>
            <a:ext cx="8066808" cy="3678833"/>
            <a:chOff x="91789" y="1819672"/>
            <a:chExt cx="8066808" cy="3678833"/>
          </a:xfrm>
        </p:grpSpPr>
        <p:pic>
          <p:nvPicPr>
            <p:cNvPr id="1025" name="Picture 1" descr="page2image1290836336">
              <a:extLst>
                <a:ext uri="{FF2B5EF4-FFF2-40B4-BE49-F238E27FC236}">
                  <a16:creationId xmlns:a16="http://schemas.microsoft.com/office/drawing/2014/main" id="{13325B77-2BFF-2248-A444-3D194A101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9" y="1819672"/>
              <a:ext cx="8066808" cy="32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42E1D9-8155-CA49-87BB-A409D43D46EC}"/>
                </a:ext>
              </a:extLst>
            </p:cNvPr>
            <p:cNvSpPr txBox="1"/>
            <p:nvPr/>
          </p:nvSpPr>
          <p:spPr>
            <a:xfrm>
              <a:off x="1040034" y="5190728"/>
              <a:ext cx="69074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Self-assembled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metallodendrimer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(B) Self-assembly of dendrimer by hydrogen-bonding. </a:t>
              </a:r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62B224A8-6BD2-DA4E-929C-D0C3F309D69B}"/>
              </a:ext>
            </a:extLst>
          </p:cNvPr>
          <p:cNvGrpSpPr/>
          <p:nvPr/>
        </p:nvGrpSpPr>
        <p:grpSpPr>
          <a:xfrm>
            <a:off x="2189018" y="1382479"/>
            <a:ext cx="4125193" cy="4467011"/>
            <a:chOff x="2189018" y="1382479"/>
            <a:chExt cx="4125193" cy="4467011"/>
          </a:xfrm>
        </p:grpSpPr>
        <p:pic>
          <p:nvPicPr>
            <p:cNvPr id="1026" name="Picture 2" descr="page4image1300453952">
              <a:extLst>
                <a:ext uri="{FF2B5EF4-FFF2-40B4-BE49-F238E27FC236}">
                  <a16:creationId xmlns:a16="http://schemas.microsoft.com/office/drawing/2014/main" id="{90421189-6D4A-9546-9080-9A464DC57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018" y="1382479"/>
              <a:ext cx="4125193" cy="411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9CAC77-B5ED-2147-BAD2-ED0F90DC7216}"/>
                </a:ext>
              </a:extLst>
            </p:cNvPr>
            <p:cNvSpPr txBox="1"/>
            <p:nvPr/>
          </p:nvSpPr>
          <p:spPr>
            <a:xfrm>
              <a:off x="2346843" y="5541713"/>
              <a:ext cx="3967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Dendritic manganese porphyrin oxidation catalyst.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E12010-13E9-8B46-86DE-E7689F1A055F}"/>
              </a:ext>
            </a:extLst>
          </p:cNvPr>
          <p:cNvSpPr txBox="1"/>
          <p:nvPr/>
        </p:nvSpPr>
        <p:spPr>
          <a:xfrm>
            <a:off x="0" y="6431925"/>
            <a:ext cx="7184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M. J.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Frechet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(2002).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Dendrimers and supramolecular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Abbasi, E., Aval, S.F.,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Akbarzadeh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et al. Dendrimers: synthesis, applications, and properties. Nanoscale Res Lett 9, 247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(2014) </a:t>
            </a: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128B8FAB-CE18-FB49-A62C-FA22E5F1D468}"/>
              </a:ext>
            </a:extLst>
          </p:cNvPr>
          <p:cNvGrpSpPr/>
          <p:nvPr/>
        </p:nvGrpSpPr>
        <p:grpSpPr>
          <a:xfrm>
            <a:off x="704372" y="1369584"/>
            <a:ext cx="7094483" cy="3810144"/>
            <a:chOff x="704372" y="1369584"/>
            <a:chExt cx="7094483" cy="3810144"/>
          </a:xfrm>
        </p:grpSpPr>
        <p:pic>
          <p:nvPicPr>
            <p:cNvPr id="1027" name="Picture 3" descr="page3image1290122176">
              <a:extLst>
                <a:ext uri="{FF2B5EF4-FFF2-40B4-BE49-F238E27FC236}">
                  <a16:creationId xmlns:a16="http://schemas.microsoft.com/office/drawing/2014/main" id="{41C2CD2F-91BA-6D47-8F70-E50FD8135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72" y="1369584"/>
              <a:ext cx="709448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E9042A-6AA4-D84A-989E-ED268D403C01}"/>
                </a:ext>
              </a:extLst>
            </p:cNvPr>
            <p:cNvSpPr txBox="1"/>
            <p:nvPr/>
          </p:nvSpPr>
          <p:spPr>
            <a:xfrm>
              <a:off x="1374030" y="4871951"/>
              <a:ext cx="5755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Dendritic ‘‘unimolecular micelle’’ used for the slow release of indomethacin. </a:t>
              </a:r>
            </a:p>
          </p:txBody>
        </p:sp>
      </p:grpSp>
      <p:pic>
        <p:nvPicPr>
          <p:cNvPr id="13" name="Εικόνα 12" descr="Εικόνα που περιέχει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E3154A7D-BD6E-E44C-A3F2-5903722CA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193" y="1745437"/>
            <a:ext cx="6175326" cy="36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21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F97B45-48B6-5849-8E9E-510F37AB95F9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Endohedral fullerenes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05A79-E624-8547-B955-B3A63E5AE4B6}"/>
              </a:ext>
            </a:extLst>
          </p:cNvPr>
          <p:cNvSpPr txBox="1"/>
          <p:nvPr/>
        </p:nvSpPr>
        <p:spPr>
          <a:xfrm>
            <a:off x="7970291" y="612110"/>
            <a:ext cx="3759747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lanthanum C</a:t>
            </a:r>
            <a:r>
              <a:rPr lang="en-US" sz="1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complex was discovered in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Richard Smalley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called La@C</a:t>
            </a:r>
            <a:r>
              <a:rPr lang="en-US" sz="1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comes from Greek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ένδον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έδρα 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arc-discharge or implantation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 carbon nanostructures that and have additional atoms, ions, or clusters enclosed within their inner spheres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endohedral metallofullerenes (EMFs). Electrons will transfer from the metal atom to the fullerene cage (extra long electron spin lifetime)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 non-metal doped fullerenes (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nEMFs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with nitrogen, phosphorus, and helium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1gr = 150M-300M $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of making materials stronger than steal, harder than diamonds, high heat resistance and super 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them to atomic clocks, self-driving car</a:t>
            </a:r>
          </a:p>
        </p:txBody>
      </p:sp>
      <p:pic>
        <p:nvPicPr>
          <p:cNvPr id="10" name="Εικόνα 9" descr="Εικόνα που περιέχει μοβ, ποδήλατο, μπλε, καλάθι&#10;&#10;Περιγραφή που δημιουργήθηκε αυτόματα">
            <a:extLst>
              <a:ext uri="{FF2B5EF4-FFF2-40B4-BE49-F238E27FC236}">
                <a16:creationId xmlns:a16="http://schemas.microsoft.com/office/drawing/2014/main" id="{6555AE6C-939D-D843-8C92-4F0E4D65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1" y="971550"/>
            <a:ext cx="7874000" cy="4914900"/>
          </a:xfrm>
          <a:prstGeom prst="rect">
            <a:avLst/>
          </a:prstGeom>
        </p:spPr>
      </p:pic>
      <p:pic>
        <p:nvPicPr>
          <p:cNvPr id="11" name="Εικόνα 10" descr="Εικόνα που περιέχει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D637DA3E-B143-F34D-92C3-3A3791CE6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" y="1518229"/>
            <a:ext cx="7964669" cy="3888852"/>
          </a:xfrm>
          <a:prstGeom prst="rect">
            <a:avLst/>
          </a:prstGeom>
        </p:spPr>
      </p:pic>
      <p:pic>
        <p:nvPicPr>
          <p:cNvPr id="13" name="Εικόνα 12" descr="Εικόνα που περιέχει κηρήθρα, ποδόσφαιρο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068F0A38-E667-B744-8DFC-72A377A74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830" b="53451"/>
          <a:stretch/>
        </p:blipFill>
        <p:spPr>
          <a:xfrm>
            <a:off x="757661" y="1798479"/>
            <a:ext cx="6905766" cy="3608602"/>
          </a:xfrm>
          <a:prstGeom prst="rect">
            <a:avLst/>
          </a:prstGeom>
        </p:spPr>
      </p:pic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2BFA8E96-DD0E-144D-B728-836894CCDBB4}"/>
              </a:ext>
            </a:extLst>
          </p:cNvPr>
          <p:cNvGrpSpPr/>
          <p:nvPr/>
        </p:nvGrpSpPr>
        <p:grpSpPr>
          <a:xfrm>
            <a:off x="96291" y="1986438"/>
            <a:ext cx="7874001" cy="3696237"/>
            <a:chOff x="96291" y="1986438"/>
            <a:chExt cx="7874001" cy="3696237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AEDF3A66-71A0-2843-A4F0-BF5440351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91" y="1986438"/>
              <a:ext cx="7874000" cy="22883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FD3340-1D7D-6849-9E67-6027D4DDBCEA}"/>
                </a:ext>
              </a:extLst>
            </p:cNvPr>
            <p:cNvSpPr txBox="1"/>
            <p:nvPr/>
          </p:nvSpPr>
          <p:spPr>
            <a:xfrm>
              <a:off x="96292" y="4297680"/>
              <a:ext cx="7874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approaches to synthesize endohedral fullerenes. (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Encapsulation during the fullerene formation, such as in laser-ablation or arc-discharge methods; main method for endohedral metallofullerenes. (ii) Encapsulation into already available empty fullerene; typical variants are implantation (through ion beam or high pressure-high temperature treatment) and molecular surgery (encapsulation is achieved in a series of chemical reactions “opening” and then “closing” the carbon cage); these approaches are applied for the synthesis of non-metal and alkali-metal endohedral fullerenes.</a:t>
              </a:r>
              <a:endParaRPr lang="el-G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8DFB288-B471-5848-BC68-50870DCAC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05" y="1421584"/>
            <a:ext cx="7512972" cy="3136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7685DB-BF59-8944-B4D3-CFA63591333A}"/>
              </a:ext>
            </a:extLst>
          </p:cNvPr>
          <p:cNvSpPr txBox="1"/>
          <p:nvPr/>
        </p:nvSpPr>
        <p:spPr>
          <a:xfrm>
            <a:off x="489457" y="4529215"/>
            <a:ext cx="7087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Table of endohedral elements describing the possibility to encapsulate different elements into carbon cages and suitable methods of synthesis for corresponding endohedral fullerenes 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03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22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9ABC6-0630-EA42-9A34-F6C5F617B353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7EFE8-BB5F-F74E-AB30-74C68D5AB886}"/>
              </a:ext>
            </a:extLst>
          </p:cNvPr>
          <p:cNvSpPr txBox="1"/>
          <p:nvPr/>
        </p:nvSpPr>
        <p:spPr>
          <a:xfrm>
            <a:off x="592643" y="1505925"/>
            <a:ext cx="479810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delivery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Photosensitizing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 waste removal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unstable compound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of liquids to solid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recognition and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and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 like molecular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reactions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pic>
        <p:nvPicPr>
          <p:cNvPr id="9" name="Εικόνα 8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F4636CD-520C-254E-A02F-8B934BC9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47" y="2116665"/>
            <a:ext cx="6363770" cy="3240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FFC2D3-49BC-5247-82B3-6E391C639522}"/>
              </a:ext>
            </a:extLst>
          </p:cNvPr>
          <p:cNvSpPr txBox="1"/>
          <p:nvPr/>
        </p:nvSpPr>
        <p:spPr>
          <a:xfrm>
            <a:off x="-13195" y="6269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Mickey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Vinodh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Fatemeh H.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Alipour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Abdirahman A. Mohamod and Talal F. Al-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Azemi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Assemblies of Porphyrins and Macrocyclic Receptors: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Developments in Their Synthesis and Applications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Kunhui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Chiming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Heyuan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Hailong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Hongmei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Xiyou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Banglin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Jianzhuang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Elucidating heterogeneous photocatalytic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superiority of microporous porphyrin organic cage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Güngör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removal of carcinogenic azo dyes by novel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pyrazine-2-carboxylate substituted calix[4, 8]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derivatives, Supramolecular Chemistry, 31:12,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776-783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Hiroaki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Kitagishi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Saika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Minegishi Iron(II)porphyrin–Cyclodextrin Supramolecular Complex as a Carbon Monoxide-Depleting Agent in Living Organisms.</a:t>
            </a:r>
          </a:p>
        </p:txBody>
      </p:sp>
    </p:spTree>
    <p:extLst>
      <p:ext uri="{BB962C8B-B14F-4D97-AF65-F5344CB8AC3E}">
        <p14:creationId xmlns:p14="http://schemas.microsoft.com/office/powerpoint/2010/main" val="4025837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23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9ABC6-0630-EA42-9A34-F6C5F617B353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7EFE8-BB5F-F74E-AB30-74C68D5AB886}"/>
              </a:ext>
            </a:extLst>
          </p:cNvPr>
          <p:cNvSpPr txBox="1"/>
          <p:nvPr/>
        </p:nvSpPr>
        <p:spPr>
          <a:xfrm>
            <a:off x="592643" y="1505925"/>
            <a:ext cx="479810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delivery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Photosensitizing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 waste removal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unstable compound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of liquids to solid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recognition and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and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 like molecular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reactions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FC2D3-49BC-5247-82B3-6E391C639522}"/>
              </a:ext>
            </a:extLst>
          </p:cNvPr>
          <p:cNvSpPr txBox="1"/>
          <p:nvPr/>
        </p:nvSpPr>
        <p:spPr>
          <a:xfrm>
            <a:off x="-13195" y="6269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Mickey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Vinodh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Fatemeh H.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Alipour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Abdirahman A. Mohamod and Talal F. Al-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Azemi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Assemblies of Porphyrins and Macrocyclic Receptors: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Developments in Their Synthesis and Applications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Kunhui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Chiming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Heyuan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Hailong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Hongmei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Xiyou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Banglin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Jianzhuang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Elucidating heterogeneous photocatalytic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superiority of microporous porphyrin organic cage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Güngör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removal of carcinogenic azo dyes by novel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pyrazine-2-carboxylate substituted calix[4, 8]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derivatives, Supramolecular Chemistry, 31:12,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776-783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Hiroaki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Kitagishi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Saika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Minegishi Iron(II)porphyrin–Cyclodextrin Supramolecular Complex as a Carbon Monoxide-Depleting Agent in Living Organisms.</a:t>
            </a: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F8B7B85E-AD33-3240-BC7F-6A1A710EDA25}"/>
              </a:ext>
            </a:extLst>
          </p:cNvPr>
          <p:cNvGrpSpPr/>
          <p:nvPr/>
        </p:nvGrpSpPr>
        <p:grpSpPr>
          <a:xfrm>
            <a:off x="5193109" y="1075665"/>
            <a:ext cx="6406248" cy="4682633"/>
            <a:chOff x="5407476" y="1653762"/>
            <a:chExt cx="6406248" cy="4682633"/>
          </a:xfrm>
        </p:grpSpPr>
        <p:pic>
          <p:nvPicPr>
            <p:cNvPr id="8" name="Εικόνα 7" descr="Εικόνα που περιέχει κείμενο, χάρ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302FDEBE-97B4-A849-9D39-D992D33E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7476" y="1653762"/>
              <a:ext cx="6406248" cy="3484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36FE13-563A-9A45-8D85-4177BDFB5F1A}"/>
                </a:ext>
              </a:extLst>
            </p:cNvPr>
            <p:cNvSpPr txBox="1"/>
            <p:nvPr/>
          </p:nvSpPr>
          <p:spPr>
            <a:xfrm>
              <a:off x="5637438" y="5320732"/>
              <a:ext cx="59463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Synthesis of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tubular porphyrin organic cage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The synthetic route of PTC-1(2H) includes Suzuki–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Miyaura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cross-coupling between 5-bromoisophthalaldehyde and 5,15-bis[4-(4,4,5,5-tetramethyl-1,3,2-dioxaborolan-2-yl)phenyl]porphyrin (H2BTPP) together with imine condensation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reaction of enantiomerically pure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cyclohexanediamine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with 5,15-di[3’,5’-diformyl-(1,1’-biphenyl)]porphyrin (H2DBPP)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C8823B31-8493-7246-9317-F69E86A2C400}"/>
              </a:ext>
            </a:extLst>
          </p:cNvPr>
          <p:cNvGrpSpPr/>
          <p:nvPr/>
        </p:nvGrpSpPr>
        <p:grpSpPr>
          <a:xfrm>
            <a:off x="5350942" y="1373573"/>
            <a:ext cx="6248415" cy="4158427"/>
            <a:chOff x="5455536" y="1455464"/>
            <a:chExt cx="6248415" cy="4158427"/>
          </a:xfrm>
        </p:grpSpPr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E6B17EE8-1CFB-154B-B626-8F4EFE402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5536" y="1455464"/>
              <a:ext cx="6248415" cy="38652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02AC17-9452-E549-9B70-54E7A3B42269}"/>
                </a:ext>
              </a:extLst>
            </p:cNvPr>
            <p:cNvSpPr txBox="1"/>
            <p:nvPr/>
          </p:nvSpPr>
          <p:spPr>
            <a:xfrm>
              <a:off x="6601932" y="5336892"/>
              <a:ext cx="42871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Single crystal structure of molecular organic cage (R)-PTC-1(2H).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6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24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9ABC6-0630-EA42-9A34-F6C5F617B353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7EFE8-BB5F-F74E-AB30-74C68D5AB886}"/>
              </a:ext>
            </a:extLst>
          </p:cNvPr>
          <p:cNvSpPr txBox="1"/>
          <p:nvPr/>
        </p:nvSpPr>
        <p:spPr>
          <a:xfrm>
            <a:off x="592643" y="1505925"/>
            <a:ext cx="479810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delivery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Photosensitizing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 waste removal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unstable compound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of liquids to solid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recognition and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and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 like molecular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reactions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FC2D3-49BC-5247-82B3-6E391C639522}"/>
              </a:ext>
            </a:extLst>
          </p:cNvPr>
          <p:cNvSpPr txBox="1"/>
          <p:nvPr/>
        </p:nvSpPr>
        <p:spPr>
          <a:xfrm>
            <a:off x="-13195" y="6269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Mickey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Vinodh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Fatemeh H.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Alipour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Abdirahman A. Mohamod and Talal F. Al-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Azemi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Assemblies of Porphyrins and Macrocyclic Receptors: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Developments in Their Synthesis and Applications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Kunhui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Chiming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Heyuan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Hailong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Hongmei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Xiyou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Banglin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Jianzhuang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Elucidating heterogeneous photocatalytic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superiority of microporous porphyrin organic cage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Güngör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removal of carcinogenic azo dyes by novel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pyrazine-2-carboxylate substituted calix[4, 8]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derivatives, Supramolecular Chemistry, 31:12,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776-783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Hiroaki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Kitagishi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Saika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Minegishi Iron(II)porphyrin–Cyclodextrin Supramolecular Complex as a Carbon Monoxide-Depleting Agent in Living Organisms.</a:t>
            </a:r>
          </a:p>
        </p:txBody>
      </p: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080ED5B5-08A9-5149-AD4E-9556B50036D9}"/>
              </a:ext>
            </a:extLst>
          </p:cNvPr>
          <p:cNvGrpSpPr/>
          <p:nvPr/>
        </p:nvGrpSpPr>
        <p:grpSpPr>
          <a:xfrm>
            <a:off x="5616591" y="1505925"/>
            <a:ext cx="5920478" cy="3660995"/>
            <a:chOff x="5759391" y="1319851"/>
            <a:chExt cx="5920478" cy="3660995"/>
          </a:xfrm>
        </p:grpSpPr>
        <p:pic>
          <p:nvPicPr>
            <p:cNvPr id="2050" name="Picture 2" descr="page2image2094576224">
              <a:extLst>
                <a:ext uri="{FF2B5EF4-FFF2-40B4-BE49-F238E27FC236}">
                  <a16:creationId xmlns:a16="http://schemas.microsoft.com/office/drawing/2014/main" id="{22540058-A9EE-AC49-95E6-2B172936E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805" y="1319851"/>
              <a:ext cx="5270995" cy="218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page5image2055073344">
              <a:extLst>
                <a:ext uri="{FF2B5EF4-FFF2-40B4-BE49-F238E27FC236}">
                  <a16:creationId xmlns:a16="http://schemas.microsoft.com/office/drawing/2014/main" id="{39C133A2-1F2D-F14F-872F-2E8AEE4AD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391" y="3489880"/>
              <a:ext cx="5920478" cy="1490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6C29C6-A851-9F49-B89E-31A260E3C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262" y="1008260"/>
            <a:ext cx="5920479" cy="50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25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9ABC6-0630-EA42-9A34-F6C5F617B353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7EFE8-BB5F-F74E-AB30-74C68D5AB886}"/>
              </a:ext>
            </a:extLst>
          </p:cNvPr>
          <p:cNvSpPr txBox="1"/>
          <p:nvPr/>
        </p:nvSpPr>
        <p:spPr>
          <a:xfrm>
            <a:off x="592643" y="1505925"/>
            <a:ext cx="4980851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delivery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Photosensitizing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 waste removal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unstable compound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Adsorption of liquids to solid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recognition and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and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 like molecular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reactions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FC2D3-49BC-5247-82B3-6E391C639522}"/>
              </a:ext>
            </a:extLst>
          </p:cNvPr>
          <p:cNvSpPr txBox="1"/>
          <p:nvPr/>
        </p:nvSpPr>
        <p:spPr>
          <a:xfrm>
            <a:off x="-13195" y="6269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Mickey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Vinodh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Fatemeh H.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Alipour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Abdirahman A. Mohamod and Talal F. Al-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Azemi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Assemblies of Porphyrins and Macrocyclic Receptors: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Developments in Their Synthesis and Applications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Kunhui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Chiming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Heyuan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Hailong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Hongmei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Xiyou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Banglin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Jianzhuang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Elucidating heterogeneous photocatalytic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superiority of microporous porphyrin organic cage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Güngör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removal of carcinogenic azo dyes by novel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pyrazine-2-carboxylate substituted calix[4, 8]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derivatives, Supramolecular Chemistry, 31:12,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776-783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Hiroaki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Kitagishi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Saika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Minegishi Iron(II)porphyrin–Cyclodextrin Supramolecular Complex as a Carbon Monoxide-Depleting Agent in Living Organisms.</a:t>
            </a:r>
          </a:p>
        </p:txBody>
      </p:sp>
      <p:pic>
        <p:nvPicPr>
          <p:cNvPr id="6" name="Εικόνα 5" descr="Εικόνα που περιέχει πίνακας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656C1F5E-48E1-4949-A111-7AD2E96C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13" y="920092"/>
            <a:ext cx="4027027" cy="48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1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26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9ABC6-0630-EA42-9A34-F6C5F617B353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7EFE8-BB5F-F74E-AB30-74C68D5AB886}"/>
              </a:ext>
            </a:extLst>
          </p:cNvPr>
          <p:cNvSpPr txBox="1"/>
          <p:nvPr/>
        </p:nvSpPr>
        <p:spPr>
          <a:xfrm>
            <a:off x="592643" y="1505925"/>
            <a:ext cx="4798108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delivery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Photosensitizing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 waste removal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unstable compound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of liquids to solid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recognition and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and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Enzyme like molecular recognition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 reactions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FC2D3-49BC-5247-82B3-6E391C639522}"/>
              </a:ext>
            </a:extLst>
          </p:cNvPr>
          <p:cNvSpPr txBox="1"/>
          <p:nvPr/>
        </p:nvSpPr>
        <p:spPr>
          <a:xfrm>
            <a:off x="-13195" y="626905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Mickey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Vinodh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Fatemeh H.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Alipour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Abdirahman A. Mohamod and Talal F. Al-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Azemi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Assemblies of Porphyrins and Macrocyclic Receptors: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Developments in Their Synthesis and Applications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Kunhui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Chiming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Heyuan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Hailong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Hongmei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Xiyou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Banglin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Jianzhuang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Elucidating heterogeneous photocatalytic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superiority of microporous porphyrin organic cage</a:t>
            </a:r>
            <a:endParaRPr lang="el-G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Güngör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removal of carcinogenic azo dyes by novel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pyrazine-2-carboxylate substituted calix[4, 8]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derivatives, Supramolecular Chemistry, 31:12,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776-783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Hiroaki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Kitagishi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Saika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Minegishi Iron(II)porphyrin–Cyclodextrin Supramolecular Complex as a Carbon Monoxide-Depleting Agent in Living Organisms.</a:t>
            </a: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E657277B-8521-2340-9DD4-3CF7FEDEA37C}"/>
              </a:ext>
            </a:extLst>
          </p:cNvPr>
          <p:cNvGrpSpPr/>
          <p:nvPr/>
        </p:nvGrpSpPr>
        <p:grpSpPr>
          <a:xfrm>
            <a:off x="5529686" y="1219438"/>
            <a:ext cx="6161827" cy="4718470"/>
            <a:chOff x="5719456" y="1028863"/>
            <a:chExt cx="6161827" cy="4718470"/>
          </a:xfrm>
        </p:grpSpPr>
        <p:pic>
          <p:nvPicPr>
            <p:cNvPr id="20" name="Εικόνα 19">
              <a:extLst>
                <a:ext uri="{FF2B5EF4-FFF2-40B4-BE49-F238E27FC236}">
                  <a16:creationId xmlns:a16="http://schemas.microsoft.com/office/drawing/2014/main" id="{E080EA8C-B135-C44D-8226-9D50738FF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9456" y="1028863"/>
              <a:ext cx="6096228" cy="421481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653C91-4042-DC43-BFA2-E079C783683C}"/>
                </a:ext>
              </a:extLst>
            </p:cNvPr>
            <p:cNvSpPr txBox="1"/>
            <p:nvPr/>
          </p:nvSpPr>
          <p:spPr>
            <a:xfrm>
              <a:off x="5749434" y="5224113"/>
              <a:ext cx="613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Supramolecular Complex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Hemo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CD That Is Composed of the Cyclodextrin Dimer (Py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CD) and Fe(II)TPPS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28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7273BD6-DCBC-9E4D-BCA0-F482DA00995B}"/>
              </a:ext>
            </a:extLst>
          </p:cNvPr>
          <p:cNvSpPr txBox="1"/>
          <p:nvPr/>
        </p:nvSpPr>
        <p:spPr>
          <a:xfrm>
            <a:off x="0" y="297724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 !</a:t>
            </a:r>
            <a:endParaRPr lang="el-GR" sz="36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2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3</a:t>
            </a:fld>
            <a:endParaRPr lang="el-GR"/>
          </a:p>
        </p:txBody>
      </p:sp>
      <p:pic>
        <p:nvPicPr>
          <p:cNvPr id="5" name="Εικόνα 4" descr="Εικόνα που περιέχει πέταγμα, πολύχρωμος, φαγητό, έρημ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A06341B-816D-774C-86BC-CB7C00E6F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2"/>
          <a:stretch/>
        </p:blipFill>
        <p:spPr>
          <a:xfrm>
            <a:off x="8331" y="0"/>
            <a:ext cx="12192000" cy="6858000"/>
          </a:xfrm>
          <a:prstGeom prst="rect">
            <a:avLst/>
          </a:prstGeom>
        </p:spPr>
      </p:pic>
      <p:pic>
        <p:nvPicPr>
          <p:cNvPr id="7" name="Εικόνα 6" descr="Εικόνα που περιέχει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F20EC770-A899-BD42-A08A-DBFB4F028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8"/>
          <a:stretch/>
        </p:blipFill>
        <p:spPr>
          <a:xfrm>
            <a:off x="0" y="0"/>
            <a:ext cx="12357735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CEE199-2BAE-D845-AC23-A6151E4EB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8"/>
          <a:stretch/>
        </p:blipFill>
        <p:spPr>
          <a:xfrm>
            <a:off x="8331" y="0"/>
            <a:ext cx="12449988" cy="6900233"/>
          </a:xfrm>
          <a:prstGeom prst="rect">
            <a:avLst/>
          </a:prstGeom>
        </p:spPr>
      </p:pic>
      <p:pic>
        <p:nvPicPr>
          <p:cNvPr id="9" name="Εικόνα 8" descr="Εικόνα που περιέχει φαγητό, πίνακας, κόκκινο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69E3E3BA-4408-9041-B587-CD83BC2B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449988" cy="6889745"/>
          </a:xfrm>
          <a:prstGeom prst="rect">
            <a:avLst/>
          </a:prstGeom>
        </p:spPr>
      </p:pic>
      <p:pic>
        <p:nvPicPr>
          <p:cNvPr id="11" name="Εικόνα 10" descr="Εικόνα που περιέχει φρούτο, πίνακας, φαγητό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DC5AAF4-B5C4-6C48-8E4C-7948F63F2C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4" b="2188"/>
          <a:stretch/>
        </p:blipFill>
        <p:spPr>
          <a:xfrm>
            <a:off x="14205" y="0"/>
            <a:ext cx="12421578" cy="6914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261738-460B-1545-81AF-9E4E60157233}"/>
              </a:ext>
            </a:extLst>
          </p:cNvPr>
          <p:cNvSpPr txBox="1"/>
          <p:nvPr/>
        </p:nvSpPr>
        <p:spPr>
          <a:xfrm>
            <a:off x="100584" y="264629"/>
            <a:ext cx="11990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molecular encapsulation?</a:t>
            </a:r>
            <a:endParaRPr lang="el-GR" sz="28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Πεντάγωνο 11">
            <a:extLst>
              <a:ext uri="{FF2B5EF4-FFF2-40B4-BE49-F238E27FC236}">
                <a16:creationId xmlns:a16="http://schemas.microsoft.com/office/drawing/2014/main" id="{DF95EF76-E009-8E41-9575-0478F57D6763}"/>
              </a:ext>
            </a:extLst>
          </p:cNvPr>
          <p:cNvSpPr/>
          <p:nvPr/>
        </p:nvSpPr>
        <p:spPr>
          <a:xfrm>
            <a:off x="0" y="1008455"/>
            <a:ext cx="978408" cy="484632"/>
          </a:xfrm>
          <a:prstGeom prst="homePlat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</a:t>
            </a:r>
            <a:endParaRPr lang="el-G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E5115E6-C7B6-FC42-AD08-F5591B90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947D-C041-4842-BB13-9C0CA4A41122}" type="slidenum">
              <a:rPr lang="el-GR" smtClean="0"/>
              <a:t>4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32E0A-732D-BF4E-8B9F-B333FA801586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Sub-category of self assembly 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Πεντάγωνο 5">
            <a:extLst>
              <a:ext uri="{FF2B5EF4-FFF2-40B4-BE49-F238E27FC236}">
                <a16:creationId xmlns:a16="http://schemas.microsoft.com/office/drawing/2014/main" id="{9802F87A-B54F-5449-8298-ECDEFBDCC43D}"/>
              </a:ext>
            </a:extLst>
          </p:cNvPr>
          <p:cNvSpPr/>
          <p:nvPr/>
        </p:nvSpPr>
        <p:spPr>
          <a:xfrm>
            <a:off x="0" y="1008455"/>
            <a:ext cx="978408" cy="484632"/>
          </a:xfrm>
          <a:prstGeom prst="homePlat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l-G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6D7A702B-5412-E24A-8ACD-A6373E21DCEE}"/>
              </a:ext>
            </a:extLst>
          </p:cNvPr>
          <p:cNvGrpSpPr>
            <a:grpSpLocks noChangeAspect="1"/>
          </p:cNvGrpSpPr>
          <p:nvPr/>
        </p:nvGrpSpPr>
        <p:grpSpPr>
          <a:xfrm>
            <a:off x="1577143" y="1250771"/>
            <a:ext cx="8585200" cy="4965700"/>
            <a:chOff x="1548568" y="1390650"/>
            <a:chExt cx="8585200" cy="4965700"/>
          </a:xfrm>
        </p:grpSpPr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C5612C04-C820-0647-B5B3-44786F4B1C64}"/>
                </a:ext>
              </a:extLst>
            </p:cNvPr>
            <p:cNvGrpSpPr/>
            <p:nvPr/>
          </p:nvGrpSpPr>
          <p:grpSpPr>
            <a:xfrm>
              <a:off x="1548568" y="1390650"/>
              <a:ext cx="8585200" cy="4965700"/>
              <a:chOff x="1803400" y="1390650"/>
              <a:chExt cx="8585200" cy="4965700"/>
            </a:xfrm>
          </p:grpSpPr>
          <p:grpSp>
            <p:nvGrpSpPr>
              <p:cNvPr id="14" name="Ομάδα 13">
                <a:extLst>
                  <a:ext uri="{FF2B5EF4-FFF2-40B4-BE49-F238E27FC236}">
                    <a16:creationId xmlns:a16="http://schemas.microsoft.com/office/drawing/2014/main" id="{74F4134D-68B4-1747-89F0-1602797FA970}"/>
                  </a:ext>
                </a:extLst>
              </p:cNvPr>
              <p:cNvGrpSpPr/>
              <p:nvPr/>
            </p:nvGrpSpPr>
            <p:grpSpPr>
              <a:xfrm>
                <a:off x="1803400" y="1390650"/>
                <a:ext cx="8585200" cy="4965700"/>
                <a:chOff x="1803400" y="1390650"/>
                <a:chExt cx="8585200" cy="4965700"/>
              </a:xfrm>
            </p:grpSpPr>
            <p:pic>
              <p:nvPicPr>
                <p:cNvPr id="3" name="Εικόνα 2" descr="Εικόνα που περιέχει φαγητό, σχεδίαση, λουλούδι&#10;&#10;Περιγραφή που δημιουργήθηκε αυτόματα">
                  <a:extLst>
                    <a:ext uri="{FF2B5EF4-FFF2-40B4-BE49-F238E27FC236}">
                      <a16:creationId xmlns:a16="http://schemas.microsoft.com/office/drawing/2014/main" id="{2CB930DC-BBC2-FA4D-BBBB-0371BD13D1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03400" y="1390650"/>
                  <a:ext cx="8585200" cy="4965700"/>
                </a:xfrm>
                <a:prstGeom prst="rect">
                  <a:avLst/>
                </a:prstGeom>
              </p:spPr>
            </p:pic>
            <p:sp>
              <p:nvSpPr>
                <p:cNvPr id="10" name="Στρογγυλεμένο ορθογώνιο 9">
                  <a:extLst>
                    <a:ext uri="{FF2B5EF4-FFF2-40B4-BE49-F238E27FC236}">
                      <a16:creationId xmlns:a16="http://schemas.microsoft.com/office/drawing/2014/main" id="{3B2E4439-9D17-6D44-B048-9630145FBA25}"/>
                    </a:ext>
                  </a:extLst>
                </p:cNvPr>
                <p:cNvSpPr/>
                <p:nvPr/>
              </p:nvSpPr>
              <p:spPr>
                <a:xfrm>
                  <a:off x="5149329" y="2908507"/>
                  <a:ext cx="2336800" cy="1384300"/>
                </a:xfrm>
                <a:prstGeom prst="roundRect">
                  <a:avLst/>
                </a:prstGeom>
                <a:solidFill>
                  <a:srgbClr val="9B353B"/>
                </a:solidFill>
                <a:ln>
                  <a:solidFill>
                    <a:srgbClr val="9B35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Self assembly</a:t>
                  </a:r>
                  <a:endPara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Οδοντωτό δεξιό βέλος 14">
                <a:extLst>
                  <a:ext uri="{FF2B5EF4-FFF2-40B4-BE49-F238E27FC236}">
                    <a16:creationId xmlns:a16="http://schemas.microsoft.com/office/drawing/2014/main" id="{5B040F20-11DC-194E-A8F2-A9A1567C4BC4}"/>
                  </a:ext>
                </a:extLst>
              </p:cNvPr>
              <p:cNvSpPr/>
              <p:nvPr/>
            </p:nvSpPr>
            <p:spPr>
              <a:xfrm>
                <a:off x="4034376" y="3402960"/>
                <a:ext cx="978408" cy="484632"/>
              </a:xfrm>
              <a:prstGeom prst="notchedRightArrow">
                <a:avLst/>
              </a:prstGeom>
              <a:solidFill>
                <a:srgbClr val="9B353B"/>
              </a:solidFill>
              <a:ln>
                <a:solidFill>
                  <a:srgbClr val="9B35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7" name="Οδοντωτό δεξιό βέλος 16">
                <a:extLst>
                  <a:ext uri="{FF2B5EF4-FFF2-40B4-BE49-F238E27FC236}">
                    <a16:creationId xmlns:a16="http://schemas.microsoft.com/office/drawing/2014/main" id="{3384C053-94A3-1B4D-868A-887BFA74A40B}"/>
                  </a:ext>
                </a:extLst>
              </p:cNvPr>
              <p:cNvSpPr/>
              <p:nvPr/>
            </p:nvSpPr>
            <p:spPr>
              <a:xfrm>
                <a:off x="7632192" y="3358341"/>
                <a:ext cx="978408" cy="484632"/>
              </a:xfrm>
              <a:prstGeom prst="notchedRightArrow">
                <a:avLst/>
              </a:prstGeom>
              <a:solidFill>
                <a:srgbClr val="9B353B"/>
              </a:solidFill>
              <a:ln>
                <a:solidFill>
                  <a:srgbClr val="9B35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9" name="Οδοντωτό δεξιό βέλος 18">
                <a:extLst>
                  <a:ext uri="{FF2B5EF4-FFF2-40B4-BE49-F238E27FC236}">
                    <a16:creationId xmlns:a16="http://schemas.microsoft.com/office/drawing/2014/main" id="{2814F0BC-98DF-8D43-8ADF-AF8A135E6BEF}"/>
                  </a:ext>
                </a:extLst>
              </p:cNvPr>
              <p:cNvSpPr/>
              <p:nvPr/>
            </p:nvSpPr>
            <p:spPr>
              <a:xfrm rot="1422250">
                <a:off x="4137265" y="2742104"/>
                <a:ext cx="978408" cy="484632"/>
              </a:xfrm>
              <a:prstGeom prst="notchedRightArrow">
                <a:avLst/>
              </a:prstGeom>
              <a:solidFill>
                <a:srgbClr val="9B353B"/>
              </a:solidFill>
              <a:ln>
                <a:solidFill>
                  <a:srgbClr val="9B35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0" name="Οδοντωτό δεξιό βέλος 19">
                <a:extLst>
                  <a:ext uri="{FF2B5EF4-FFF2-40B4-BE49-F238E27FC236}">
                    <a16:creationId xmlns:a16="http://schemas.microsoft.com/office/drawing/2014/main" id="{F8252A3D-E113-B44C-A64A-F53729B73F6B}"/>
                  </a:ext>
                </a:extLst>
              </p:cNvPr>
              <p:cNvSpPr/>
              <p:nvPr/>
            </p:nvSpPr>
            <p:spPr>
              <a:xfrm rot="20019288">
                <a:off x="4147344" y="4050490"/>
                <a:ext cx="978408" cy="484632"/>
              </a:xfrm>
              <a:prstGeom prst="notchedRightArrow">
                <a:avLst/>
              </a:prstGeom>
              <a:solidFill>
                <a:srgbClr val="9B353B"/>
              </a:solidFill>
              <a:ln>
                <a:solidFill>
                  <a:srgbClr val="9B35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1" name="Οδοντωτό δεξιό βέλος 20">
                <a:extLst>
                  <a:ext uri="{FF2B5EF4-FFF2-40B4-BE49-F238E27FC236}">
                    <a16:creationId xmlns:a16="http://schemas.microsoft.com/office/drawing/2014/main" id="{933231CD-87CE-4944-95D8-DA1F6FED2442}"/>
                  </a:ext>
                </a:extLst>
              </p:cNvPr>
              <p:cNvSpPr/>
              <p:nvPr/>
            </p:nvSpPr>
            <p:spPr>
              <a:xfrm rot="20204959">
                <a:off x="7576267" y="2719795"/>
                <a:ext cx="978408" cy="484632"/>
              </a:xfrm>
              <a:prstGeom prst="notchedRightArrow">
                <a:avLst/>
              </a:prstGeom>
              <a:solidFill>
                <a:srgbClr val="9B353B"/>
              </a:solidFill>
              <a:ln>
                <a:solidFill>
                  <a:srgbClr val="9B35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2" name="Οδοντωτό δεξιό βέλος 21">
                <a:extLst>
                  <a:ext uri="{FF2B5EF4-FFF2-40B4-BE49-F238E27FC236}">
                    <a16:creationId xmlns:a16="http://schemas.microsoft.com/office/drawing/2014/main" id="{ACC7F188-D7C2-0F43-BC44-9D16063D1109}"/>
                  </a:ext>
                </a:extLst>
              </p:cNvPr>
              <p:cNvSpPr/>
              <p:nvPr/>
            </p:nvSpPr>
            <p:spPr>
              <a:xfrm rot="1603211">
                <a:off x="7575480" y="3956714"/>
                <a:ext cx="978408" cy="484632"/>
              </a:xfrm>
              <a:prstGeom prst="notchedRightArrow">
                <a:avLst/>
              </a:prstGeom>
              <a:solidFill>
                <a:srgbClr val="9B353B"/>
              </a:solidFill>
              <a:ln>
                <a:solidFill>
                  <a:srgbClr val="9B35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E69C31-FDFF-8340-9330-155A43AA49E4}"/>
                </a:ext>
              </a:extLst>
            </p:cNvPr>
            <p:cNvSpPr txBox="1"/>
            <p:nvPr/>
          </p:nvSpPr>
          <p:spPr>
            <a:xfrm>
              <a:off x="4703140" y="1727204"/>
              <a:ext cx="2560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Conditions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pH, temperature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ionic strength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concentration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ligands</a:t>
              </a:r>
              <a:endParaRPr lang="el-G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4B3680-C2FF-1C4A-B5A0-164B2E8B5121}"/>
                </a:ext>
              </a:extLst>
            </p:cNvPr>
            <p:cNvSpPr txBox="1"/>
            <p:nvPr/>
          </p:nvSpPr>
          <p:spPr>
            <a:xfrm>
              <a:off x="4672902" y="4292806"/>
              <a:ext cx="2742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Interactions</a:t>
              </a:r>
              <a:r>
                <a:rPr lang="el-G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electrostatic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hydrogen bonds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Van der Waals,</a:t>
              </a:r>
            </a:p>
            <a:p>
              <a:pPr algn="ctr"/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π-π</a:t>
              </a:r>
              <a:r>
                <a:rPr lang="el-G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interactions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hydrophilic-hydrophobic</a:t>
              </a:r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318211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5</a:t>
            </a:fld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28F7C-3899-564E-B075-BFEA68D1D8C7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</a:rPr>
              <a:t>     </a:t>
            </a:r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Bonds required in molecular encapsulation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1B03A-AD65-394D-AD66-3326CC464566}"/>
              </a:ext>
            </a:extLst>
          </p:cNvPr>
          <p:cNvSpPr txBox="1"/>
          <p:nvPr/>
        </p:nvSpPr>
        <p:spPr>
          <a:xfrm>
            <a:off x="0" y="5982324"/>
            <a:ext cx="2434207" cy="374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bonds</a:t>
            </a:r>
            <a:endParaRPr lang="el-G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A1760-4306-4249-9CFE-1530436BD55A}"/>
              </a:ext>
            </a:extLst>
          </p:cNvPr>
          <p:cNvSpPr txBox="1"/>
          <p:nvPr/>
        </p:nvSpPr>
        <p:spPr>
          <a:xfrm>
            <a:off x="3332771" y="5987018"/>
            <a:ext cx="304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co-ordination  </a:t>
            </a:r>
            <a:r>
              <a:rPr lang="el-G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Εικόνα 5" descr="Εικόνα που περιέχει χάρτης, κείμενο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DE6D1CD-ACC7-B24C-918D-54E8A1000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626"/>
          <a:stretch/>
        </p:blipFill>
        <p:spPr>
          <a:xfrm>
            <a:off x="2742341" y="1430864"/>
            <a:ext cx="4741932" cy="46049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E19ED03-EE79-0A45-87C4-419BCD39F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042"/>
            <a:ext cx="2513148" cy="5026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B321EF-B0C5-F94F-A2D2-A181F836155F}"/>
              </a:ext>
            </a:extLst>
          </p:cNvPr>
          <p:cNvSpPr txBox="1"/>
          <p:nvPr/>
        </p:nvSpPr>
        <p:spPr>
          <a:xfrm>
            <a:off x="0" y="64145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Voloshin Y., Belaya I.,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Krämer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Encapsulation by Hydrogen-Bonded and Other Supramolecular Capsules. In: The Encapsulation Phenomenon. Springer, Cham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N.P. Aditya, Yadira Gonzalez Espinosa, Ian T. Norton.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Encapsulation systems for the delivery of hydrophilic nutraceuticals: Food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Roosta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Sousa Javan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Nikkhah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Mehdi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Sabzali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Seyed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Majid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Hashemianzadeh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(2016)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dynamics simulation study of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boronnitride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nanotubes as a drug carrier: from encapsulation to releasing</a:t>
            </a:r>
          </a:p>
        </p:txBody>
      </p:sp>
      <p:pic>
        <p:nvPicPr>
          <p:cNvPr id="5" name="Εικόνα 4" descr="Εικόνα που περιέχει ρολόι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5D10341-990D-B045-A7F0-2D1CF39D2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018" y="1206949"/>
            <a:ext cx="4072923" cy="22220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9BE08-49A9-F243-9B8E-C9FA74E6ABCC}"/>
              </a:ext>
            </a:extLst>
          </p:cNvPr>
          <p:cNvSpPr txBox="1"/>
          <p:nvPr/>
        </p:nvSpPr>
        <p:spPr>
          <a:xfrm>
            <a:off x="8131596" y="3274915"/>
            <a:ext cx="304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Hydrophobic interactions  </a:t>
            </a:r>
            <a:endParaRPr lang="el-G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CFD06A3-AA2E-CC4A-81B9-425367CFD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018" y="4018264"/>
            <a:ext cx="3546225" cy="17514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1A0D9E-CE2A-F046-A35E-90FE9BBA6F17}"/>
              </a:ext>
            </a:extLst>
          </p:cNvPr>
          <p:cNvSpPr txBox="1"/>
          <p:nvPr/>
        </p:nvSpPr>
        <p:spPr>
          <a:xfrm>
            <a:off x="8131596" y="5800005"/>
            <a:ext cx="304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der Waals interactions</a:t>
            </a:r>
            <a:endParaRPr lang="el-G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Πεντάγωνο 14">
            <a:extLst>
              <a:ext uri="{FF2B5EF4-FFF2-40B4-BE49-F238E27FC236}">
                <a16:creationId xmlns:a16="http://schemas.microsoft.com/office/drawing/2014/main" id="{5DF0F930-AAD3-E043-BBBD-70DBCED84D2B}"/>
              </a:ext>
            </a:extLst>
          </p:cNvPr>
          <p:cNvSpPr/>
          <p:nvPr/>
        </p:nvSpPr>
        <p:spPr>
          <a:xfrm>
            <a:off x="0" y="1008455"/>
            <a:ext cx="978408" cy="484632"/>
          </a:xfrm>
          <a:prstGeom prst="homePlat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l-G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3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6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F59F3-00BE-2B43-AFC1-63CC9B608C60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9525">
                  <a:noFill/>
                  <a:prstDash val="solid"/>
                </a:ln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guest enclosure</a:t>
            </a:r>
          </a:p>
        </p:txBody>
      </p:sp>
      <p:sp>
        <p:nvSpPr>
          <p:cNvPr id="5" name="Πεντάγωνο 4">
            <a:extLst>
              <a:ext uri="{FF2B5EF4-FFF2-40B4-BE49-F238E27FC236}">
                <a16:creationId xmlns:a16="http://schemas.microsoft.com/office/drawing/2014/main" id="{FE669919-B6D6-AC42-99D5-AE1AD51FC18F}"/>
              </a:ext>
            </a:extLst>
          </p:cNvPr>
          <p:cNvSpPr/>
          <p:nvPr/>
        </p:nvSpPr>
        <p:spPr>
          <a:xfrm>
            <a:off x="0" y="1008455"/>
            <a:ext cx="978408" cy="484632"/>
          </a:xfrm>
          <a:prstGeom prst="homePlat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l-G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1066BD-AD1A-EA46-BD2C-49AFDDF72E16}"/>
              </a:ext>
            </a:extLst>
          </p:cNvPr>
          <p:cNvSpPr txBox="1"/>
          <p:nvPr/>
        </p:nvSpPr>
        <p:spPr>
          <a:xfrm>
            <a:off x="7294890" y="2264581"/>
            <a:ext cx="4031873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of guest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of guest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surface of the host  </a:t>
            </a:r>
          </a:p>
        </p:txBody>
      </p:sp>
      <p:pic>
        <p:nvPicPr>
          <p:cNvPr id="7" name="Εικόνα 6" descr="Εικόνα που περιέχει αεροπλάνο, κέικ, αέρας, μεγά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BF0EBA4-CD4D-0A4B-BAB5-E9EB2BFCA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0"/>
          <a:stretch/>
        </p:blipFill>
        <p:spPr>
          <a:xfrm>
            <a:off x="393954" y="1572717"/>
            <a:ext cx="6502400" cy="42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7</a:t>
            </a:fld>
            <a:endParaRPr lang="el-GR"/>
          </a:p>
        </p:txBody>
      </p:sp>
      <p:pic>
        <p:nvPicPr>
          <p:cNvPr id="3" name="Εικόνα 2" descr="Εικόνα που περιέχει φαγητό, φρούτο&#10;&#10;Περιγραφή που δημιουργήθηκε αυτόματα">
            <a:extLst>
              <a:ext uri="{FF2B5EF4-FFF2-40B4-BE49-F238E27FC236}">
                <a16:creationId xmlns:a16="http://schemas.microsoft.com/office/drawing/2014/main" id="{14351116-AF29-A94C-9D39-C8303684E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66"/>
            <a:ext cx="12192000" cy="684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A0C1B-9AB5-E948-8B6A-66841D9047D8}"/>
              </a:ext>
            </a:extLst>
          </p:cNvPr>
          <p:cNvSpPr txBox="1"/>
          <p:nvPr/>
        </p:nvSpPr>
        <p:spPr>
          <a:xfrm>
            <a:off x="2322576" y="1857063"/>
            <a:ext cx="2834640" cy="384721"/>
          </a:xfrm>
          <a:prstGeom prst="rect">
            <a:avLst/>
          </a:prstGeom>
          <a:solidFill>
            <a:srgbClr val="9B35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 </a:t>
            </a:r>
            <a:endParaRPr lang="el-GR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9F96D-821C-5D4E-B352-10BE243D6734}"/>
              </a:ext>
            </a:extLst>
          </p:cNvPr>
          <p:cNvSpPr txBox="1"/>
          <p:nvPr/>
        </p:nvSpPr>
        <p:spPr>
          <a:xfrm>
            <a:off x="0" y="6596390"/>
            <a:ext cx="5339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www.chemistryworld.com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/news/chemical-activity-on-demand/1017546.article</a:t>
            </a:r>
            <a:endParaRPr lang="el-G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Πεντάγωνο 9">
            <a:extLst>
              <a:ext uri="{FF2B5EF4-FFF2-40B4-BE49-F238E27FC236}">
                <a16:creationId xmlns:a16="http://schemas.microsoft.com/office/drawing/2014/main" id="{05088AB4-14CB-B34B-BAF8-2C5037EE0BC4}"/>
              </a:ext>
            </a:extLst>
          </p:cNvPr>
          <p:cNvSpPr/>
          <p:nvPr/>
        </p:nvSpPr>
        <p:spPr>
          <a:xfrm>
            <a:off x="0" y="1008455"/>
            <a:ext cx="978408" cy="484632"/>
          </a:xfrm>
          <a:prstGeom prst="homePlat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l-G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3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8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1B5D1-A128-DE46-A829-11AFEB09F9A2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Types of Hosts</a:t>
            </a:r>
            <a:endParaRPr lang="el-GR" sz="2400" b="1" dirty="0">
              <a:solidFill>
                <a:srgbClr val="9B35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62CA8-9746-E642-8F44-0EA05A9C7055}"/>
              </a:ext>
            </a:extLst>
          </p:cNvPr>
          <p:cNvSpPr txBox="1"/>
          <p:nvPr/>
        </p:nvSpPr>
        <p:spPr>
          <a:xfrm>
            <a:off x="12151" y="747852"/>
            <a:ext cx="25635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Crown ethers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Cryptophanes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Calixarenes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Carcerands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Hemicarcerands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Cucurbiturils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Cyclodextrins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Pillarenes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Zeolites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Dendrimers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Endohedral fullerenes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E01B0-E393-5649-B076-6FD4B96AA51D}"/>
              </a:ext>
            </a:extLst>
          </p:cNvPr>
          <p:cNvSpPr txBox="1"/>
          <p:nvPr/>
        </p:nvSpPr>
        <p:spPr>
          <a:xfrm>
            <a:off x="-33186" y="6433770"/>
            <a:ext cx="1223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Khaleel I. Assaf and Werner M. Nau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Cucurbiturils: from synthesis to high-affinity binding and catalysis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Grégorio</a:t>
            </a:r>
            <a:r>
              <a:rPr lang="el-GR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Crini</a:t>
            </a:r>
            <a:r>
              <a:rPr lang="en-US" altLang="el-GR" sz="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Sophie</a:t>
            </a:r>
            <a:r>
              <a:rPr lang="el-GR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Fourmenti</a:t>
            </a:r>
            <a:r>
              <a:rPr lang="en-US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Éva</a:t>
            </a:r>
            <a:r>
              <a:rPr lang="el-GR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Fenyvesi</a:t>
            </a:r>
            <a:r>
              <a:rPr lang="en-US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Giangiacomo</a:t>
            </a:r>
            <a:r>
              <a:rPr lang="el-GR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Torri</a:t>
            </a:r>
            <a:r>
              <a:rPr lang="en-US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</a:t>
            </a:r>
            <a:r>
              <a:rPr lang="el-GR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Fourmentin</a:t>
            </a:r>
            <a:r>
              <a:rPr lang="en-US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Nadia</a:t>
            </a:r>
            <a:r>
              <a:rPr lang="el-GR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altLang="el-G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Morin-Crini</a:t>
            </a:r>
            <a:r>
              <a:rPr lang="en-US" alt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and Applications of Cyclodextrins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www.chemvista.org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/crownethers1.html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5D29FB2-7E09-D14B-A3ED-495FF2595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ADABB6D-65A8-7C43-89BE-2553C3AFC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63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14" descr="Email author">
            <a:hlinkClick r:id="rId2" tooltip="gregorio.crini@univ-fcomte.fr"/>
            <a:extLst>
              <a:ext uri="{FF2B5EF4-FFF2-40B4-BE49-F238E27FC236}">
                <a16:creationId xmlns:a16="http://schemas.microsoft.com/office/drawing/2014/main" id="{605A7619-8EC4-5740-9212-504ECD010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2686" y="-136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B49B4DE7-8458-1947-94CE-94A76E897584}"/>
              </a:ext>
            </a:extLst>
          </p:cNvPr>
          <p:cNvGrpSpPr>
            <a:grpSpLocks noChangeAspect="1"/>
          </p:cNvGrpSpPr>
          <p:nvPr/>
        </p:nvGrpSpPr>
        <p:grpSpPr>
          <a:xfrm>
            <a:off x="3383084" y="824088"/>
            <a:ext cx="8124826" cy="5209825"/>
            <a:chOff x="3582377" y="1149953"/>
            <a:chExt cx="7390423" cy="4738908"/>
          </a:xfrm>
        </p:grpSpPr>
        <p:pic>
          <p:nvPicPr>
            <p:cNvPr id="8" name="Εικόνα 7" descr="Εικόνα που περιέχει κείμενο, χάρτη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258279E8-8FB9-DD4A-8E5E-E766067BB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2377" y="1149953"/>
              <a:ext cx="7390423" cy="411752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3CA652-4F65-B642-AC4B-D3113E62D0B2}"/>
                </a:ext>
              </a:extLst>
            </p:cNvPr>
            <p:cNvSpPr txBox="1"/>
            <p:nvPr/>
          </p:nvSpPr>
          <p:spPr>
            <a:xfrm>
              <a:off x="3938954" y="5365641"/>
              <a:ext cx="6523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Structures of typical supramolecular hosts: (a) cryptand, (b) cryptophane, (c) calixarene, (d) carcerand, (e) cucurbituril.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616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71BB943-51AB-7643-AE6B-E82B9874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B39-D506-0449-9B67-4C232A2992E8}" type="slidenum">
              <a:rPr lang="el-GR" smtClean="0"/>
              <a:t>9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3D1AB-BACD-D94F-850D-DBC0EF5B64EB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B35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 ethers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7483AD-4014-3D4C-A53C-314E079193F4}"/>
              </a:ext>
            </a:extLst>
          </p:cNvPr>
          <p:cNvSpPr txBox="1"/>
          <p:nvPr/>
        </p:nvSpPr>
        <p:spPr>
          <a:xfrm>
            <a:off x="8241721" y="384116"/>
            <a:ext cx="358140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crowns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1967, Charles Pedersen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synthesized the first crown 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 of supramolecular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cyclic chemical compounds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 of a ring containing several ether groups (e.g. ethylene oxide)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hydrophobic exterior and a hydrophilic interior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encapsulate 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cavity size determines which cations can be encapsulated inside the cavity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interactions between the cation and the crown ethers are purely electrostatic, that is through ion dipole attractions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solubility of inorganic compounds in organic solvents to promote chemical reactions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409DFCDE-177D-434B-B8BA-E0F862D40167}"/>
              </a:ext>
            </a:extLst>
          </p:cNvPr>
          <p:cNvGrpSpPr/>
          <p:nvPr/>
        </p:nvGrpSpPr>
        <p:grpSpPr>
          <a:xfrm>
            <a:off x="1341033" y="2447163"/>
            <a:ext cx="6706039" cy="2514945"/>
            <a:chOff x="1151601" y="2507238"/>
            <a:chExt cx="6706039" cy="2514945"/>
          </a:xfrm>
        </p:grpSpPr>
        <p:pic>
          <p:nvPicPr>
            <p:cNvPr id="6" name="Εικόνα 5" descr="Εικόνα που περιέχει αλυσίδ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2EC849A7-BFAD-AE4D-9B75-DF11C8F0E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909"/>
            <a:stretch/>
          </p:blipFill>
          <p:spPr>
            <a:xfrm>
              <a:off x="1151601" y="2507238"/>
              <a:ext cx="6706039" cy="21456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058570-3087-C644-A56A-62A59D32BDFD}"/>
                </a:ext>
              </a:extLst>
            </p:cNvPr>
            <p:cNvSpPr txBox="1"/>
            <p:nvPr/>
          </p:nvSpPr>
          <p:spPr>
            <a:xfrm>
              <a:off x="1253608" y="4613408"/>
              <a:ext cx="125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12-crown-4</a:t>
              </a:r>
              <a:endParaRPr lang="el-G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86345A-DF10-9541-B6A2-65C458FF17DA}"/>
                </a:ext>
              </a:extLst>
            </p:cNvPr>
            <p:cNvSpPr txBox="1"/>
            <p:nvPr/>
          </p:nvSpPr>
          <p:spPr>
            <a:xfrm>
              <a:off x="3430017" y="4622956"/>
              <a:ext cx="125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15-crown-5</a:t>
              </a:r>
              <a:endParaRPr lang="el-G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EEED95-6C3A-B544-993F-AA14851108EB}"/>
                </a:ext>
              </a:extLst>
            </p:cNvPr>
            <p:cNvSpPr txBox="1"/>
            <p:nvPr/>
          </p:nvSpPr>
          <p:spPr>
            <a:xfrm>
              <a:off x="5883032" y="4652851"/>
              <a:ext cx="125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18-crown-6</a:t>
              </a:r>
              <a:endParaRPr lang="el-G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Έλλειψη 10">
            <a:extLst>
              <a:ext uri="{FF2B5EF4-FFF2-40B4-BE49-F238E27FC236}">
                <a16:creationId xmlns:a16="http://schemas.microsoft.com/office/drawing/2014/main" id="{9F10BDCE-BF71-6540-A7DD-960E819DF295}"/>
              </a:ext>
            </a:extLst>
          </p:cNvPr>
          <p:cNvSpPr/>
          <p:nvPr/>
        </p:nvSpPr>
        <p:spPr>
          <a:xfrm>
            <a:off x="1800972" y="3351102"/>
            <a:ext cx="542440" cy="495946"/>
          </a:xfrm>
          <a:prstGeom prst="ellips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</a:t>
            </a:r>
            <a:r>
              <a:rPr lang="en-US" sz="1600" baseline="30000" dirty="0"/>
              <a:t>+</a:t>
            </a:r>
            <a:endParaRPr lang="el-GR" sz="1600" dirty="0"/>
          </a:p>
        </p:txBody>
      </p:sp>
      <p:sp>
        <p:nvSpPr>
          <p:cNvPr id="12" name="Έλλειψη 11">
            <a:extLst>
              <a:ext uri="{FF2B5EF4-FFF2-40B4-BE49-F238E27FC236}">
                <a16:creationId xmlns:a16="http://schemas.microsoft.com/office/drawing/2014/main" id="{A921AF21-23AD-F146-8D6A-9CC05FCD5080}"/>
              </a:ext>
            </a:extLst>
          </p:cNvPr>
          <p:cNvSpPr/>
          <p:nvPr/>
        </p:nvSpPr>
        <p:spPr>
          <a:xfrm>
            <a:off x="3845176" y="3227786"/>
            <a:ext cx="806852" cy="752752"/>
          </a:xfrm>
          <a:prstGeom prst="ellips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</a:t>
            </a:r>
            <a:r>
              <a:rPr lang="en-US" baseline="30000" dirty="0"/>
              <a:t>+</a:t>
            </a:r>
            <a:endParaRPr lang="el-GR" dirty="0"/>
          </a:p>
        </p:txBody>
      </p:sp>
      <p:sp>
        <p:nvSpPr>
          <p:cNvPr id="13" name="Έλλειψη 12">
            <a:extLst>
              <a:ext uri="{FF2B5EF4-FFF2-40B4-BE49-F238E27FC236}">
                <a16:creationId xmlns:a16="http://schemas.microsoft.com/office/drawing/2014/main" id="{0060693E-63A9-994F-A004-D28F467F49E8}"/>
              </a:ext>
            </a:extLst>
          </p:cNvPr>
          <p:cNvSpPr/>
          <p:nvPr/>
        </p:nvSpPr>
        <p:spPr>
          <a:xfrm>
            <a:off x="6187718" y="3047424"/>
            <a:ext cx="992721" cy="933114"/>
          </a:xfrm>
          <a:prstGeom prst="ellipse">
            <a:avLst/>
          </a:prstGeom>
          <a:solidFill>
            <a:srgbClr val="9B353B"/>
          </a:solidFill>
          <a:ln>
            <a:solidFill>
              <a:srgbClr val="9B35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  <a:r>
              <a:rPr lang="en-US" baseline="30000" dirty="0"/>
              <a:t>+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1860E-121F-CA4C-A451-0A94BA86BA04}"/>
              </a:ext>
            </a:extLst>
          </p:cNvPr>
          <p:cNvSpPr txBox="1"/>
          <p:nvPr/>
        </p:nvSpPr>
        <p:spPr>
          <a:xfrm>
            <a:off x="0" y="6150114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Luigi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Fabbrizzi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Pavia, Italy).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Cryptands and Cryptates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en.wikipedia.org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/wiki/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Crown_ether#Azacrowns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www.chemvista.org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/crownethers1.html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en.wikipedia.org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/wiki/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Charles_J._Pedersen</a:t>
            </a:r>
            <a:endParaRPr lang="el-G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Εικόνα 17" descr="Εικόνα που περιέχει άτομο, άνδρας, φωτογραφία, γυαλιά&#10;&#10;Περιγραφή που δημιουργήθηκε αυτόματα">
            <a:extLst>
              <a:ext uri="{FF2B5EF4-FFF2-40B4-BE49-F238E27FC236}">
                <a16:creationId xmlns:a16="http://schemas.microsoft.com/office/drawing/2014/main" id="{59F7CE16-B533-E947-AA01-83F266E8E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846" y="1457934"/>
            <a:ext cx="2193800" cy="3134000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52F2BB5F-D4FF-E440-871C-F004154B86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1234" y="1485150"/>
            <a:ext cx="5393938" cy="3473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16A4C2-EC91-5241-8320-C59B1F97E337}"/>
              </a:ext>
            </a:extLst>
          </p:cNvPr>
          <p:cNvSpPr txBox="1"/>
          <p:nvPr/>
        </p:nvSpPr>
        <p:spPr>
          <a:xfrm>
            <a:off x="5903495" y="459193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Pedersen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6167328-CBE4-4745-AB5B-062B9E901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66505"/>
            <a:ext cx="5708845" cy="1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7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1" grpId="0"/>
      <p:bldP spid="21" grpId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7583</TotalTime>
  <Words>3211</Words>
  <Application>Microsoft Macintosh PowerPoint</Application>
  <PresentationFormat>Ευρεία οθόνη</PresentationFormat>
  <Paragraphs>349</Paragraphs>
  <Slides>27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eleni agapaki</dc:creator>
  <cp:lastModifiedBy>eleni agapaki</cp:lastModifiedBy>
  <cp:revision>210</cp:revision>
  <dcterms:created xsi:type="dcterms:W3CDTF">2020-04-21T11:42:31Z</dcterms:created>
  <dcterms:modified xsi:type="dcterms:W3CDTF">2020-05-05T11:33:54Z</dcterms:modified>
</cp:coreProperties>
</file>